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6" r:id="rId2"/>
    <p:sldId id="272" r:id="rId3"/>
    <p:sldId id="282" r:id="rId4"/>
    <p:sldId id="283" r:id="rId5"/>
    <p:sldId id="284" r:id="rId6"/>
    <p:sldId id="293" r:id="rId7"/>
    <p:sldId id="292" r:id="rId8"/>
    <p:sldId id="291" r:id="rId9"/>
    <p:sldId id="294" r:id="rId10"/>
    <p:sldId id="285" r:id="rId11"/>
    <p:sldId id="270" r:id="rId12"/>
    <p:sldId id="298" r:id="rId13"/>
    <p:sldId id="297" r:id="rId14"/>
    <p:sldId id="296" r:id="rId15"/>
    <p:sldId id="295" r:id="rId16"/>
    <p:sldId id="273" r:id="rId17"/>
    <p:sldId id="286" r:id="rId18"/>
    <p:sldId id="287" r:id="rId19"/>
    <p:sldId id="299" r:id="rId20"/>
    <p:sldId id="301" r:id="rId21"/>
    <p:sldId id="300" r:id="rId22"/>
    <p:sldId id="271" r:id="rId23"/>
    <p:sldId id="275" r:id="rId24"/>
    <p:sldId id="289" r:id="rId25"/>
    <p:sldId id="288" r:id="rId26"/>
    <p:sldId id="303" r:id="rId27"/>
    <p:sldId id="302" r:id="rId28"/>
    <p:sldId id="277" r:id="rId29"/>
    <p:sldId id="305" r:id="rId30"/>
    <p:sldId id="306" r:id="rId31"/>
    <p:sldId id="307" r:id="rId32"/>
    <p:sldId id="308" r:id="rId33"/>
    <p:sldId id="290" r:id="rId34"/>
    <p:sldId id="280" r:id="rId35"/>
    <p:sldId id="309" r:id="rId36"/>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7">
          <p15:clr>
            <a:srgbClr val="A4A3A4"/>
          </p15:clr>
        </p15:guide>
        <p15:guide id="2" orient="horz" pos="650">
          <p15:clr>
            <a:srgbClr val="A4A3A4"/>
          </p15:clr>
        </p15:guide>
        <p15:guide id="3" orient="horz">
          <p15:clr>
            <a:srgbClr val="A4A3A4"/>
          </p15:clr>
        </p15:guide>
        <p15:guide id="4" pos="2880">
          <p15:clr>
            <a:srgbClr val="A4A3A4"/>
          </p15:clr>
        </p15:guide>
        <p15:guide id="5" pos="2751">
          <p15:clr>
            <a:srgbClr val="A4A3A4"/>
          </p15:clr>
        </p15:guide>
        <p15:guide id="6" pos="3009">
          <p15:clr>
            <a:srgbClr val="A4A3A4"/>
          </p15:clr>
        </p15:guide>
        <p15:guide id="7" pos="182">
          <p15:clr>
            <a:srgbClr val="A4A3A4"/>
          </p15:clr>
        </p15:guide>
        <p15:guide id="8" pos="55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5D5"/>
    <a:srgbClr val="FFEAC9"/>
    <a:srgbClr val="A6A6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24B25-59CD-4211-90FF-5357768A27F8}" v="1" dt="2025-11-11T10:26:56.03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82" autoAdjust="0"/>
  </p:normalViewPr>
  <p:slideViewPr>
    <p:cSldViewPr snapToGrid="0" showGuides="1">
      <p:cViewPr varScale="1">
        <p:scale>
          <a:sx n="126" d="100"/>
          <a:sy n="126" d="100"/>
        </p:scale>
        <p:origin x="1194" y="114"/>
      </p:cViewPr>
      <p:guideLst>
        <p:guide orient="horz" pos="3017"/>
        <p:guide orient="horz" pos="650"/>
        <p:guide orient="horz"/>
        <p:guide pos="2880"/>
        <p:guide pos="2751"/>
        <p:guide pos="3009"/>
        <p:guide pos="182"/>
        <p:guide pos="5578"/>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F891664-3807-4A16-BAD0-0EFD6D782C43}" type="datetimeFigureOut">
              <a:rPr lang="de-DE" smtClean="0"/>
              <a:t>30.04.2026</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C46ACE-EDE9-4D32-900E-B682E2B64349}" type="slidenum">
              <a:rPr lang="de-DE" smtClean="0"/>
              <a:t>‹Nr.›</a:t>
            </a:fld>
            <a:endParaRPr lang="de-DE"/>
          </a:p>
        </p:txBody>
      </p:sp>
    </p:spTree>
    <p:extLst>
      <p:ext uri="{BB962C8B-B14F-4D97-AF65-F5344CB8AC3E}">
        <p14:creationId xmlns:p14="http://schemas.microsoft.com/office/powerpoint/2010/main" val="195187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59C46ACE-EDE9-4D32-900E-B682E2B64349}" type="slidenum">
              <a:rPr lang="de-DE" smtClean="0"/>
              <a:t>1</a:t>
            </a:fld>
            <a:endParaRPr lang="de-DE"/>
          </a:p>
        </p:txBody>
      </p:sp>
    </p:spTree>
    <p:extLst>
      <p:ext uri="{BB962C8B-B14F-4D97-AF65-F5344CB8AC3E}">
        <p14:creationId xmlns:p14="http://schemas.microsoft.com/office/powerpoint/2010/main" val="40776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7A3B8-9D8D-DDF9-4B17-EFEFEBE827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05CA61-3E2B-15A3-FD10-1F99E6AB93F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28C419-F82D-01E7-E7CE-1B77DC26E86B}"/>
              </a:ext>
            </a:extLst>
          </p:cNvPr>
          <p:cNvSpPr>
            <a:spLocks noGrp="1"/>
          </p:cNvSpPr>
          <p:nvPr>
            <p:ph type="body" idx="1"/>
          </p:nvPr>
        </p:nvSpPr>
        <p:spPr/>
        <p:txBody>
          <a:bodyPr/>
          <a:lstStyle/>
          <a:p>
            <a:endParaRPr lang="de-DE"/>
          </a:p>
          <a:p>
            <a:r>
              <a:rPr lang="de-DE"/>
              <a:t>Letzter Punkt ist als Austausch gedacht, damit alle sehen wie die anderen mit diesen Herausforderungen umgehen</a:t>
            </a:r>
          </a:p>
        </p:txBody>
      </p:sp>
      <p:sp>
        <p:nvSpPr>
          <p:cNvPr id="4" name="Foliennummernplatzhalter 3">
            <a:extLst>
              <a:ext uri="{FF2B5EF4-FFF2-40B4-BE49-F238E27FC236}">
                <a16:creationId xmlns:a16="http://schemas.microsoft.com/office/drawing/2014/main" id="{78171BB0-71C6-6936-019E-FD7DDCA318C1}"/>
              </a:ext>
            </a:extLst>
          </p:cNvPr>
          <p:cNvSpPr>
            <a:spLocks noGrp="1"/>
          </p:cNvSpPr>
          <p:nvPr>
            <p:ph type="sldNum" sz="quarter" idx="5"/>
          </p:nvPr>
        </p:nvSpPr>
        <p:spPr/>
        <p:txBody>
          <a:bodyPr/>
          <a:lstStyle/>
          <a:p>
            <a:fld id="{59C46ACE-EDE9-4D32-900E-B682E2B64349}" type="slidenum">
              <a:rPr lang="de-DE" smtClean="0"/>
              <a:t>19</a:t>
            </a:fld>
            <a:endParaRPr lang="de-DE"/>
          </a:p>
        </p:txBody>
      </p:sp>
    </p:spTree>
    <p:extLst>
      <p:ext uri="{BB962C8B-B14F-4D97-AF65-F5344CB8AC3E}">
        <p14:creationId xmlns:p14="http://schemas.microsoft.com/office/powerpoint/2010/main" val="60297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DB07-3946-9590-848C-EF7F83A6A4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244397F-F902-6B5C-24DE-3C5A9FDB3DB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66F3C3-666B-EC24-FBE5-264BC1B41FA3}"/>
              </a:ext>
            </a:extLst>
          </p:cNvPr>
          <p:cNvSpPr>
            <a:spLocks noGrp="1"/>
          </p:cNvSpPr>
          <p:nvPr>
            <p:ph type="body" idx="1"/>
          </p:nvPr>
        </p:nvSpPr>
        <p:spPr/>
        <p:txBody>
          <a:bodyPr/>
          <a:lstStyle/>
          <a:p>
            <a:endParaRPr lang="de-DE"/>
          </a:p>
          <a:p>
            <a:r>
              <a:rPr lang="de-DE"/>
              <a:t>Letzter Punkt ist als Austausch gedacht, damit alle sehen wie die anderen mit diesen Herausforderungen umgehen</a:t>
            </a:r>
          </a:p>
        </p:txBody>
      </p:sp>
      <p:sp>
        <p:nvSpPr>
          <p:cNvPr id="4" name="Foliennummernplatzhalter 3">
            <a:extLst>
              <a:ext uri="{FF2B5EF4-FFF2-40B4-BE49-F238E27FC236}">
                <a16:creationId xmlns:a16="http://schemas.microsoft.com/office/drawing/2014/main" id="{1B3B8F6B-AAB8-13E4-6A85-3E4C4C627D9A}"/>
              </a:ext>
            </a:extLst>
          </p:cNvPr>
          <p:cNvSpPr>
            <a:spLocks noGrp="1"/>
          </p:cNvSpPr>
          <p:nvPr>
            <p:ph type="sldNum" sz="quarter" idx="5"/>
          </p:nvPr>
        </p:nvSpPr>
        <p:spPr/>
        <p:txBody>
          <a:bodyPr/>
          <a:lstStyle/>
          <a:p>
            <a:fld id="{59C46ACE-EDE9-4D32-900E-B682E2B64349}" type="slidenum">
              <a:rPr lang="de-DE" smtClean="0"/>
              <a:t>20</a:t>
            </a:fld>
            <a:endParaRPr lang="de-DE"/>
          </a:p>
        </p:txBody>
      </p:sp>
    </p:spTree>
    <p:extLst>
      <p:ext uri="{BB962C8B-B14F-4D97-AF65-F5344CB8AC3E}">
        <p14:creationId xmlns:p14="http://schemas.microsoft.com/office/powerpoint/2010/main" val="353126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3331-3BF0-073A-62AD-9C9EBA36D6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D950E4-E1D6-7D78-A982-E48A5FB3EB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88150C0-D34A-6CB9-9658-5AB5A596A537}"/>
              </a:ext>
            </a:extLst>
          </p:cNvPr>
          <p:cNvSpPr>
            <a:spLocks noGrp="1"/>
          </p:cNvSpPr>
          <p:nvPr>
            <p:ph type="body" idx="1"/>
          </p:nvPr>
        </p:nvSpPr>
        <p:spPr/>
        <p:txBody>
          <a:bodyPr/>
          <a:lstStyle/>
          <a:p>
            <a:endParaRPr lang="de-DE"/>
          </a:p>
          <a:p>
            <a:r>
              <a:rPr lang="de-DE"/>
              <a:t>Letzter Punkt ist als Austausch gedacht, damit alle sehen wie die anderen mit diesen Herausforderungen umgehen</a:t>
            </a:r>
          </a:p>
        </p:txBody>
      </p:sp>
      <p:sp>
        <p:nvSpPr>
          <p:cNvPr id="4" name="Foliennummernplatzhalter 3">
            <a:extLst>
              <a:ext uri="{FF2B5EF4-FFF2-40B4-BE49-F238E27FC236}">
                <a16:creationId xmlns:a16="http://schemas.microsoft.com/office/drawing/2014/main" id="{C61DDC88-0EA0-4B16-880D-A23FCEA83ED4}"/>
              </a:ext>
            </a:extLst>
          </p:cNvPr>
          <p:cNvSpPr>
            <a:spLocks noGrp="1"/>
          </p:cNvSpPr>
          <p:nvPr>
            <p:ph type="sldNum" sz="quarter" idx="5"/>
          </p:nvPr>
        </p:nvSpPr>
        <p:spPr/>
        <p:txBody>
          <a:bodyPr/>
          <a:lstStyle/>
          <a:p>
            <a:fld id="{59C46ACE-EDE9-4D32-900E-B682E2B64349}" type="slidenum">
              <a:rPr lang="de-DE" smtClean="0"/>
              <a:t>21</a:t>
            </a:fld>
            <a:endParaRPr lang="de-DE"/>
          </a:p>
        </p:txBody>
      </p:sp>
    </p:spTree>
    <p:extLst>
      <p:ext uri="{BB962C8B-B14F-4D97-AF65-F5344CB8AC3E}">
        <p14:creationId xmlns:p14="http://schemas.microsoft.com/office/powerpoint/2010/main" val="376715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Situationen passen eventuell nicht 100% auf Ihre Einrichtung, zB was das Alter der Kinder angeht. Bitte ignorieren Sie das einfach und münzen Sie das gedanklich auf Ihren Arbeitsalltag um </a:t>
            </a:r>
            <a:r>
              <a:rPr lang="de-DE">
                <a:sym typeface="Wingdings" panose="05000000000000000000" pitchFamily="2" charset="2"/>
              </a:rPr>
              <a:t></a:t>
            </a:r>
            <a:endParaRPr lang="de-DE"/>
          </a:p>
        </p:txBody>
      </p:sp>
      <p:sp>
        <p:nvSpPr>
          <p:cNvPr id="4" name="Foliennummernplatzhalter 3"/>
          <p:cNvSpPr>
            <a:spLocks noGrp="1"/>
          </p:cNvSpPr>
          <p:nvPr>
            <p:ph type="sldNum" sz="quarter" idx="5"/>
          </p:nvPr>
        </p:nvSpPr>
        <p:spPr/>
        <p:txBody>
          <a:bodyPr/>
          <a:lstStyle/>
          <a:p>
            <a:fld id="{59C46ACE-EDE9-4D32-900E-B682E2B64349}" type="slidenum">
              <a:rPr lang="de-DE" smtClean="0"/>
              <a:t>22</a:t>
            </a:fld>
            <a:endParaRPr lang="de-DE"/>
          </a:p>
        </p:txBody>
      </p:sp>
    </p:spTree>
    <p:extLst>
      <p:ext uri="{BB962C8B-B14F-4D97-AF65-F5344CB8AC3E}">
        <p14:creationId xmlns:p14="http://schemas.microsoft.com/office/powerpoint/2010/main" val="68325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a:t>Ich glaube also durchaus dass sich das COR-Konstrukt auf das Kindesalter übertragen lässt und dafür HILFREICH ist!</a:t>
            </a:r>
          </a:p>
          <a:p>
            <a:pPr marL="171450" indent="-171450">
              <a:buFontTx/>
              <a:buChar char="-"/>
            </a:pPr>
            <a:r>
              <a:rPr lang="de-DE"/>
              <a:t>Ich hab Ihnen ein paar Ergebnisse unserer bisherigen Forschung mitgebracht, lassen Sie uns schauen ob die ebenfalls hilfreich sind</a:t>
            </a:r>
          </a:p>
        </p:txBody>
      </p:sp>
      <p:sp>
        <p:nvSpPr>
          <p:cNvPr id="4" name="Foliennummernplatzhalter 3"/>
          <p:cNvSpPr>
            <a:spLocks noGrp="1"/>
          </p:cNvSpPr>
          <p:nvPr>
            <p:ph type="sldNum" sz="quarter" idx="5"/>
          </p:nvPr>
        </p:nvSpPr>
        <p:spPr/>
        <p:txBody>
          <a:bodyPr/>
          <a:lstStyle/>
          <a:p>
            <a:fld id="{59C46ACE-EDE9-4D32-900E-B682E2B64349}" type="slidenum">
              <a:rPr lang="de-DE" smtClean="0"/>
              <a:t>27</a:t>
            </a:fld>
            <a:endParaRPr lang="de-DE"/>
          </a:p>
        </p:txBody>
      </p:sp>
    </p:spTree>
    <p:extLst>
      <p:ext uri="{BB962C8B-B14F-4D97-AF65-F5344CB8AC3E}">
        <p14:creationId xmlns:p14="http://schemas.microsoft.com/office/powerpoint/2010/main" val="157639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59C46ACE-EDE9-4D32-900E-B682E2B64349}" type="slidenum">
              <a:rPr lang="de-DE" smtClean="0"/>
              <a:t>28</a:t>
            </a:fld>
            <a:endParaRPr lang="de-DE"/>
          </a:p>
        </p:txBody>
      </p:sp>
    </p:spTree>
    <p:extLst>
      <p:ext uri="{BB962C8B-B14F-4D97-AF65-F5344CB8AC3E}">
        <p14:creationId xmlns:p14="http://schemas.microsoft.com/office/powerpoint/2010/main" val="1947287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6199-5950-42BC-BD81-A496FEFAB7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979D31-0E2D-8F2D-31E6-72E6AC88311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CD5171-6A4B-9221-75C6-AF3ED02A4B67}"/>
              </a:ext>
            </a:extLst>
          </p:cNvPr>
          <p:cNvSpPr>
            <a:spLocks noGrp="1"/>
          </p:cNvSpPr>
          <p:nvPr>
            <p:ph type="body" idx="1"/>
          </p:nvPr>
        </p:nvSpPr>
        <p:spPr/>
        <p:txBody>
          <a:bodyPr/>
          <a:lstStyle/>
          <a:p>
            <a:pPr marL="171450" indent="-171450">
              <a:buFontTx/>
              <a:buChar char="-"/>
            </a:pPr>
            <a:r>
              <a:rPr lang="de-DE"/>
              <a:t>Sie sehen, das unterscheidet sich leicht je nach Aufgabe, also je nach Thema der Fragestellung</a:t>
            </a:r>
          </a:p>
          <a:p>
            <a:pPr marL="171450" indent="-171450">
              <a:buFontTx/>
              <a:buChar char="-"/>
            </a:pPr>
            <a:r>
              <a:rPr lang="de-DE"/>
              <a:t>Aber insgesamt haben Menschen einen gewissen Hang dazu, das erstbeste zu nutzen, das sie sehen. Dabei gäbe es vielleicht viel sinnvollere Quellen!</a:t>
            </a:r>
          </a:p>
          <a:p>
            <a:pPr marL="171450" indent="-171450">
              <a:buFontTx/>
              <a:buChar char="-"/>
            </a:pPr>
            <a:r>
              <a:rPr lang="de-DE"/>
              <a:t>Übertragbarkeit auf Kindesalter: Überleg, wer das wissen könnte!</a:t>
            </a:r>
          </a:p>
        </p:txBody>
      </p:sp>
      <p:sp>
        <p:nvSpPr>
          <p:cNvPr id="4" name="Foliennummernplatzhalter 3">
            <a:extLst>
              <a:ext uri="{FF2B5EF4-FFF2-40B4-BE49-F238E27FC236}">
                <a16:creationId xmlns:a16="http://schemas.microsoft.com/office/drawing/2014/main" id="{783328F4-4551-8789-637C-CC70315C1C3C}"/>
              </a:ext>
            </a:extLst>
          </p:cNvPr>
          <p:cNvSpPr>
            <a:spLocks noGrp="1"/>
          </p:cNvSpPr>
          <p:nvPr>
            <p:ph type="sldNum" sz="quarter" idx="5"/>
          </p:nvPr>
        </p:nvSpPr>
        <p:spPr/>
        <p:txBody>
          <a:bodyPr/>
          <a:lstStyle/>
          <a:p>
            <a:fld id="{59C46ACE-EDE9-4D32-900E-B682E2B64349}" type="slidenum">
              <a:rPr lang="de-DE" smtClean="0"/>
              <a:t>29</a:t>
            </a:fld>
            <a:endParaRPr lang="de-DE"/>
          </a:p>
        </p:txBody>
      </p:sp>
    </p:spTree>
    <p:extLst>
      <p:ext uri="{BB962C8B-B14F-4D97-AF65-F5344CB8AC3E}">
        <p14:creationId xmlns:p14="http://schemas.microsoft.com/office/powerpoint/2010/main" val="80327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a:t>Wir haben Studierende gefragt warum sie ihre Quellen genutzt haben</a:t>
            </a:r>
          </a:p>
          <a:p>
            <a:pPr marL="171450" indent="-171450">
              <a:buFontTx/>
              <a:buChar char="-"/>
            </a:pPr>
            <a:r>
              <a:rPr lang="de-DE"/>
              <a:t>Offensichtlich ist eine Antwort hier besser als die andere.</a:t>
            </a:r>
          </a:p>
          <a:p>
            <a:pPr marL="171450" indent="-171450">
              <a:buFontTx/>
              <a:buChar char="-"/>
            </a:pPr>
            <a:r>
              <a:rPr lang="de-DE"/>
              <a:t>Wir sehen wieder den Click Restraint von gerade eben, hier aber sogar als Qualitätskriterium ausgeschrieben</a:t>
            </a:r>
          </a:p>
          <a:p>
            <a:pPr marL="171450" indent="-171450">
              <a:buFontTx/>
              <a:buChar char="-"/>
            </a:pPr>
            <a:r>
              <a:rPr lang="de-DE"/>
              <a:t>Ich kann Ihnen sagen, erschreckend viele Studierende begründen ihre Quellenwahl so wie die Person links</a:t>
            </a:r>
          </a:p>
          <a:p>
            <a:pPr marL="171450" indent="-171450">
              <a:buFontTx/>
              <a:buChar char="-"/>
            </a:pPr>
            <a:r>
              <a:rPr lang="de-DE"/>
              <a:t>Übertragbarkeit auf Kindesalter: Hat die Quelle ein Interesse an einer bestimmten Sicht?</a:t>
            </a:r>
          </a:p>
        </p:txBody>
      </p:sp>
      <p:sp>
        <p:nvSpPr>
          <p:cNvPr id="4" name="Foliennummernplatzhalter 3"/>
          <p:cNvSpPr>
            <a:spLocks noGrp="1"/>
          </p:cNvSpPr>
          <p:nvPr>
            <p:ph type="sldNum" sz="quarter" idx="5"/>
          </p:nvPr>
        </p:nvSpPr>
        <p:spPr/>
        <p:txBody>
          <a:bodyPr/>
          <a:lstStyle/>
          <a:p>
            <a:fld id="{59C46ACE-EDE9-4D32-900E-B682E2B64349}" type="slidenum">
              <a:rPr lang="de-DE" smtClean="0"/>
              <a:t>30</a:t>
            </a:fld>
            <a:endParaRPr lang="de-DE"/>
          </a:p>
        </p:txBody>
      </p:sp>
    </p:spTree>
    <p:extLst>
      <p:ext uri="{BB962C8B-B14F-4D97-AF65-F5344CB8AC3E}">
        <p14:creationId xmlns:p14="http://schemas.microsoft.com/office/powerpoint/2010/main" val="383555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F32F6-F312-4CE3-7C59-662878CFE3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2B06319-D6A4-6ECC-8F18-4B534B7C35E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09A2D1A-0BB1-E709-58F3-75C24324C6E1}"/>
              </a:ext>
            </a:extLst>
          </p:cNvPr>
          <p:cNvSpPr>
            <a:spLocks noGrp="1"/>
          </p:cNvSpPr>
          <p:nvPr>
            <p:ph type="body" idx="1"/>
          </p:nvPr>
        </p:nvSpPr>
        <p:spPr/>
        <p:txBody>
          <a:bodyPr/>
          <a:lstStyle/>
          <a:p>
            <a:pPr marL="171450" indent="-171450">
              <a:buFontTx/>
              <a:buChar char="-"/>
            </a:pPr>
            <a:r>
              <a:rPr lang="de-DE"/>
              <a:t>Offensichtlich ist eine Antwort hier besser als die andere.</a:t>
            </a:r>
          </a:p>
          <a:p>
            <a:pPr marL="171450" indent="-171450">
              <a:buFontTx/>
              <a:buChar char="-"/>
            </a:pPr>
            <a:r>
              <a:rPr lang="de-DE"/>
              <a:t>Wir sehen wieder den Click Restraint von gerade eben, hier aber sogar als Qualitätskriterium ausgeschrieben</a:t>
            </a:r>
          </a:p>
          <a:p>
            <a:pPr marL="171450" indent="-171450">
              <a:buFontTx/>
              <a:buChar char="-"/>
            </a:pPr>
            <a:r>
              <a:rPr lang="de-DE"/>
              <a:t>Ich kann Ihnen sagen, erschreckend viele Studierende begründen ihre Quellenwahl so wie die Person links</a:t>
            </a:r>
          </a:p>
          <a:p>
            <a:pPr marL="171450" indent="-171450">
              <a:buFontTx/>
              <a:buChar char="-"/>
            </a:pPr>
            <a:r>
              <a:rPr lang="de-DE"/>
              <a:t>Übertragbarkeit auf Kindesalter: Hat die Quelle ein Interesse an einer bestimmten Sicht?</a:t>
            </a:r>
          </a:p>
        </p:txBody>
      </p:sp>
      <p:sp>
        <p:nvSpPr>
          <p:cNvPr id="4" name="Foliennummernplatzhalter 3">
            <a:extLst>
              <a:ext uri="{FF2B5EF4-FFF2-40B4-BE49-F238E27FC236}">
                <a16:creationId xmlns:a16="http://schemas.microsoft.com/office/drawing/2014/main" id="{97B9464C-1396-C965-B661-2C7B4B7390EA}"/>
              </a:ext>
            </a:extLst>
          </p:cNvPr>
          <p:cNvSpPr>
            <a:spLocks noGrp="1"/>
          </p:cNvSpPr>
          <p:nvPr>
            <p:ph type="sldNum" sz="quarter" idx="5"/>
          </p:nvPr>
        </p:nvSpPr>
        <p:spPr/>
        <p:txBody>
          <a:bodyPr/>
          <a:lstStyle/>
          <a:p>
            <a:fld id="{59C46ACE-EDE9-4D32-900E-B682E2B64349}" type="slidenum">
              <a:rPr lang="de-DE" smtClean="0"/>
              <a:t>31</a:t>
            </a:fld>
            <a:endParaRPr lang="de-DE"/>
          </a:p>
        </p:txBody>
      </p:sp>
    </p:spTree>
    <p:extLst>
      <p:ext uri="{BB962C8B-B14F-4D97-AF65-F5344CB8AC3E}">
        <p14:creationId xmlns:p14="http://schemas.microsoft.com/office/powerpoint/2010/main" val="87283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a:t>Eine der kürzeren Antworten, die meisten Studierenden antworten recht ausführlich</a:t>
            </a:r>
          </a:p>
          <a:p>
            <a:pPr marL="171450" indent="-171450">
              <a:buFontTx/>
              <a:buChar char="-"/>
            </a:pPr>
            <a:r>
              <a:rPr lang="de-DE"/>
              <a:t>Da sind korrekte Punkte drin, aber es ist ziemlich unsortiert, sogar teils inkohärent worauf die Person eigentlich hinauswill</a:t>
            </a:r>
          </a:p>
          <a:p>
            <a:pPr marL="171450" indent="-171450">
              <a:buFontTx/>
              <a:buChar char="-"/>
            </a:pPr>
            <a:r>
              <a:rPr lang="de-DE"/>
              <a:t>Bei genauerer Prüfung dieser Antwort fiel uns dann auf, dass hier einfach Sätze aus verschiedenen Quellen rauskopiert wurden</a:t>
            </a:r>
          </a:p>
          <a:p>
            <a:pPr marL="171450" indent="-171450">
              <a:buFontTx/>
              <a:buChar char="-"/>
            </a:pPr>
            <a:r>
              <a:rPr lang="de-DE"/>
              <a:t>Übertragbarkeit für Kindesalter: Mach dir eigene Gedanken? Übernimm nicht Wort für Wort andere Aussagen? </a:t>
            </a:r>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59C46ACE-EDE9-4D32-900E-B682E2B64349}" type="slidenum">
              <a:rPr lang="de-DE" smtClean="0"/>
              <a:t>32</a:t>
            </a:fld>
            <a:endParaRPr lang="de-DE"/>
          </a:p>
        </p:txBody>
      </p:sp>
    </p:spTree>
    <p:extLst>
      <p:ext uri="{BB962C8B-B14F-4D97-AF65-F5344CB8AC3E}">
        <p14:creationId xmlns:p14="http://schemas.microsoft.com/office/powerpoint/2010/main" val="106361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9C46ACE-EDE9-4D32-900E-B682E2B64349}" type="slidenum">
              <a:rPr lang="de-DE" smtClean="0"/>
              <a:t>2</a:t>
            </a:fld>
            <a:endParaRPr lang="de-DE"/>
          </a:p>
        </p:txBody>
      </p:sp>
    </p:spTree>
    <p:extLst>
      <p:ext uri="{BB962C8B-B14F-4D97-AF65-F5344CB8AC3E}">
        <p14:creationId xmlns:p14="http://schemas.microsoft.com/office/powerpoint/2010/main" val="1311674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9C46ACE-EDE9-4D32-900E-B682E2B64349}" type="slidenum">
              <a:rPr lang="de-DE" smtClean="0"/>
              <a:t>33</a:t>
            </a:fld>
            <a:endParaRPr lang="de-DE"/>
          </a:p>
        </p:txBody>
      </p:sp>
    </p:spTree>
    <p:extLst>
      <p:ext uri="{BB962C8B-B14F-4D97-AF65-F5344CB8AC3E}">
        <p14:creationId xmlns:p14="http://schemas.microsoft.com/office/powerpoint/2010/main" val="184238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Je nachdem, wie man sucht, findet man eine absurde Menge an Informationen in alle Richtungen: Deutliche Zustimmung zur These, deutliche Ablehnungen, viele davon seriös wirkend</a:t>
            </a:r>
          </a:p>
        </p:txBody>
      </p:sp>
      <p:sp>
        <p:nvSpPr>
          <p:cNvPr id="4" name="Foliennummernplatzhalter 3"/>
          <p:cNvSpPr>
            <a:spLocks noGrp="1"/>
          </p:cNvSpPr>
          <p:nvPr>
            <p:ph type="sldNum" sz="quarter" idx="5"/>
          </p:nvPr>
        </p:nvSpPr>
        <p:spPr/>
        <p:txBody>
          <a:bodyPr/>
          <a:lstStyle/>
          <a:p>
            <a:fld id="{59C46ACE-EDE9-4D32-900E-B682E2B64349}" type="slidenum">
              <a:rPr lang="de-DE" smtClean="0"/>
              <a:t>4</a:t>
            </a:fld>
            <a:endParaRPr lang="de-DE"/>
          </a:p>
        </p:txBody>
      </p:sp>
    </p:spTree>
    <p:extLst>
      <p:ext uri="{BB962C8B-B14F-4D97-AF65-F5344CB8AC3E}">
        <p14:creationId xmlns:p14="http://schemas.microsoft.com/office/powerpoint/2010/main" val="74384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9C46ACE-EDE9-4D32-900E-B682E2B64349}" type="slidenum">
              <a:rPr lang="de-DE" smtClean="0"/>
              <a:t>5</a:t>
            </a:fld>
            <a:endParaRPr lang="de-DE"/>
          </a:p>
        </p:txBody>
      </p:sp>
    </p:spTree>
    <p:extLst>
      <p:ext uri="{BB962C8B-B14F-4D97-AF65-F5344CB8AC3E}">
        <p14:creationId xmlns:p14="http://schemas.microsoft.com/office/powerpoint/2010/main" val="414994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FFEE-6CF8-FED6-7A43-EA6197D9B89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043ADB-4964-7449-A005-065E0E59A24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A482D0-C4D6-71AC-B69D-A55D3337DAD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71576B7-AE92-468C-BD1F-5E5FFAFBD108}"/>
              </a:ext>
            </a:extLst>
          </p:cNvPr>
          <p:cNvSpPr>
            <a:spLocks noGrp="1"/>
          </p:cNvSpPr>
          <p:nvPr>
            <p:ph type="sldNum" sz="quarter" idx="5"/>
          </p:nvPr>
        </p:nvSpPr>
        <p:spPr/>
        <p:txBody>
          <a:bodyPr/>
          <a:lstStyle/>
          <a:p>
            <a:fld id="{59C46ACE-EDE9-4D32-900E-B682E2B64349}" type="slidenum">
              <a:rPr lang="de-DE" smtClean="0"/>
              <a:t>6</a:t>
            </a:fld>
            <a:endParaRPr lang="de-DE"/>
          </a:p>
        </p:txBody>
      </p:sp>
    </p:spTree>
    <p:extLst>
      <p:ext uri="{BB962C8B-B14F-4D97-AF65-F5344CB8AC3E}">
        <p14:creationId xmlns:p14="http://schemas.microsoft.com/office/powerpoint/2010/main" val="4366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2C71C-D03D-D735-2496-C2862F9630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BC06386-4628-C92B-A492-D69947235C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BB21BC3-7B55-E1A5-CD59-609B2B28E9A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18A4C40-25DF-DD13-6FFC-7E4425E3FF4C}"/>
              </a:ext>
            </a:extLst>
          </p:cNvPr>
          <p:cNvSpPr>
            <a:spLocks noGrp="1"/>
          </p:cNvSpPr>
          <p:nvPr>
            <p:ph type="sldNum" sz="quarter" idx="5"/>
          </p:nvPr>
        </p:nvSpPr>
        <p:spPr/>
        <p:txBody>
          <a:bodyPr/>
          <a:lstStyle/>
          <a:p>
            <a:fld id="{59C46ACE-EDE9-4D32-900E-B682E2B64349}" type="slidenum">
              <a:rPr lang="de-DE" smtClean="0"/>
              <a:t>7</a:t>
            </a:fld>
            <a:endParaRPr lang="de-DE"/>
          </a:p>
        </p:txBody>
      </p:sp>
    </p:spTree>
    <p:extLst>
      <p:ext uri="{BB962C8B-B14F-4D97-AF65-F5344CB8AC3E}">
        <p14:creationId xmlns:p14="http://schemas.microsoft.com/office/powerpoint/2010/main" val="37745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1F6F1-7A0F-24C9-A6EC-2DEF3F25C4F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6C5042-C267-816C-1662-CE8D713EE4D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CC5FDE1-CCDD-3298-12C0-C2F9B0733D34}"/>
              </a:ext>
            </a:extLst>
          </p:cNvPr>
          <p:cNvSpPr>
            <a:spLocks noGrp="1"/>
          </p:cNvSpPr>
          <p:nvPr>
            <p:ph type="body" idx="1"/>
          </p:nvPr>
        </p:nvSpPr>
        <p:spPr/>
        <p:txBody>
          <a:bodyPr/>
          <a:lstStyle/>
          <a:p>
            <a:r>
              <a:rPr lang="de-DE"/>
              <a:t>Diese Fähigkeiten finden wir im COR-Konstrukt mit seinen drei Facetten</a:t>
            </a:r>
          </a:p>
        </p:txBody>
      </p:sp>
      <p:sp>
        <p:nvSpPr>
          <p:cNvPr id="4" name="Foliennummernplatzhalter 3">
            <a:extLst>
              <a:ext uri="{FF2B5EF4-FFF2-40B4-BE49-F238E27FC236}">
                <a16:creationId xmlns:a16="http://schemas.microsoft.com/office/drawing/2014/main" id="{40877755-FC75-AAFE-21F9-2BCCACFCF51E}"/>
              </a:ext>
            </a:extLst>
          </p:cNvPr>
          <p:cNvSpPr>
            <a:spLocks noGrp="1"/>
          </p:cNvSpPr>
          <p:nvPr>
            <p:ph type="sldNum" sz="quarter" idx="5"/>
          </p:nvPr>
        </p:nvSpPr>
        <p:spPr/>
        <p:txBody>
          <a:bodyPr/>
          <a:lstStyle/>
          <a:p>
            <a:fld id="{59C46ACE-EDE9-4D32-900E-B682E2B64349}" type="slidenum">
              <a:rPr lang="de-DE" smtClean="0"/>
              <a:t>8</a:t>
            </a:fld>
            <a:endParaRPr lang="de-DE"/>
          </a:p>
        </p:txBody>
      </p:sp>
    </p:spTree>
    <p:extLst>
      <p:ext uri="{BB962C8B-B14F-4D97-AF65-F5344CB8AC3E}">
        <p14:creationId xmlns:p14="http://schemas.microsoft.com/office/powerpoint/2010/main" val="128668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62C7-6DFA-23BD-77A5-146EFC752F6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66754F9-B781-F1CB-9251-20BB8D2F112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52A066B-4E23-88BD-B53E-382335BACDC1}"/>
              </a:ext>
            </a:extLst>
          </p:cNvPr>
          <p:cNvSpPr>
            <a:spLocks noGrp="1"/>
          </p:cNvSpPr>
          <p:nvPr>
            <p:ph type="body" idx="1"/>
          </p:nvPr>
        </p:nvSpPr>
        <p:spPr/>
        <p:txBody>
          <a:bodyPr/>
          <a:lstStyle/>
          <a:p>
            <a:r>
              <a:rPr lang="de-DE"/>
              <a:t>Bisschen was über Forschungsgruppe erzählen, aber auch dass es bei uns in der FORSCHUNG um eine studentische Stichprobe geht</a:t>
            </a:r>
          </a:p>
          <a:p>
            <a:endParaRPr lang="de-DE"/>
          </a:p>
          <a:p>
            <a:r>
              <a:rPr lang="de-DE"/>
              <a:t>Sie könnten jetzt fragen „und warum ist das für mich relevant?“</a:t>
            </a:r>
          </a:p>
        </p:txBody>
      </p:sp>
      <p:sp>
        <p:nvSpPr>
          <p:cNvPr id="4" name="Foliennummernplatzhalter 3">
            <a:extLst>
              <a:ext uri="{FF2B5EF4-FFF2-40B4-BE49-F238E27FC236}">
                <a16:creationId xmlns:a16="http://schemas.microsoft.com/office/drawing/2014/main" id="{E3A46A1B-6D95-BBD6-22DA-7D16576BADAC}"/>
              </a:ext>
            </a:extLst>
          </p:cNvPr>
          <p:cNvSpPr>
            <a:spLocks noGrp="1"/>
          </p:cNvSpPr>
          <p:nvPr>
            <p:ph type="sldNum" sz="quarter" idx="5"/>
          </p:nvPr>
        </p:nvSpPr>
        <p:spPr/>
        <p:txBody>
          <a:bodyPr/>
          <a:lstStyle/>
          <a:p>
            <a:fld id="{59C46ACE-EDE9-4D32-900E-B682E2B64349}" type="slidenum">
              <a:rPr lang="de-DE" smtClean="0"/>
              <a:t>9</a:t>
            </a:fld>
            <a:endParaRPr lang="de-DE"/>
          </a:p>
        </p:txBody>
      </p:sp>
    </p:spTree>
    <p:extLst>
      <p:ext uri="{BB962C8B-B14F-4D97-AF65-F5344CB8AC3E}">
        <p14:creationId xmlns:p14="http://schemas.microsoft.com/office/powerpoint/2010/main" val="399175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8E789-4092-467E-E06B-803D7C186C8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60D830A-BCD0-70AB-940E-88D11EF063E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1B1E2E0-7BEC-AAC8-E387-4D8A7C86DC0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1313045-5B5C-583F-B486-24EC97AA61F2}"/>
              </a:ext>
            </a:extLst>
          </p:cNvPr>
          <p:cNvSpPr>
            <a:spLocks noGrp="1"/>
          </p:cNvSpPr>
          <p:nvPr>
            <p:ph type="sldNum" sz="quarter" idx="5"/>
          </p:nvPr>
        </p:nvSpPr>
        <p:spPr/>
        <p:txBody>
          <a:bodyPr/>
          <a:lstStyle/>
          <a:p>
            <a:fld id="{59C46ACE-EDE9-4D32-900E-B682E2B64349}" type="slidenum">
              <a:rPr lang="de-DE" smtClean="0"/>
              <a:t>10</a:t>
            </a:fld>
            <a:endParaRPr lang="de-DE"/>
          </a:p>
        </p:txBody>
      </p:sp>
    </p:spTree>
    <p:extLst>
      <p:ext uri="{BB962C8B-B14F-4D97-AF65-F5344CB8AC3E}">
        <p14:creationId xmlns:p14="http://schemas.microsoft.com/office/powerpoint/2010/main" val="3953357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20787" y="1418017"/>
            <a:ext cx="5906590" cy="1230766"/>
          </a:xfrm>
        </p:spPr>
        <p:txBody>
          <a:bodyPr anchor="b"/>
          <a:lstStyle>
            <a:lvl1pPr algn="l">
              <a:lnSpc>
                <a:spcPct val="100000"/>
              </a:lnSpc>
              <a:defRPr sz="3000">
                <a:solidFill>
                  <a:schemeClr val="tx2"/>
                </a:solidFill>
              </a:defRPr>
            </a:lvl1pPr>
          </a:lstStyle>
          <a:p>
            <a:r>
              <a:rPr lang="de-DE"/>
              <a:t>Mastertitelformat bearbeiten</a:t>
            </a:r>
            <a:endParaRPr lang="de-DE" dirty="0"/>
          </a:p>
        </p:txBody>
      </p:sp>
      <p:sp>
        <p:nvSpPr>
          <p:cNvPr id="3" name="Untertitel 2"/>
          <p:cNvSpPr>
            <a:spLocks noGrp="1"/>
          </p:cNvSpPr>
          <p:nvPr>
            <p:ph type="subTitle" idx="1"/>
          </p:nvPr>
        </p:nvSpPr>
        <p:spPr>
          <a:xfrm>
            <a:off x="820787" y="2807111"/>
            <a:ext cx="5906590" cy="677873"/>
          </a:xfrm>
        </p:spPr>
        <p:txBody>
          <a:bodyPr/>
          <a:lstStyle>
            <a:lvl1pPr marL="0" indent="0" algn="l">
              <a:lnSpc>
                <a:spcPct val="100000"/>
              </a:lnSpc>
              <a:buNone/>
              <a:defRPr sz="22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cxnSp>
        <p:nvCxnSpPr>
          <p:cNvPr id="10" name="Gerade Verbindung 9"/>
          <p:cNvCxnSpPr/>
          <p:nvPr userDrawn="1"/>
        </p:nvCxnSpPr>
        <p:spPr bwMode="auto">
          <a:xfrm>
            <a:off x="288925" y="942731"/>
            <a:ext cx="8566150" cy="0"/>
          </a:xfrm>
          <a:prstGeom prst="line">
            <a:avLst/>
          </a:prstGeom>
          <a:solidFill>
            <a:schemeClr val="accent1"/>
          </a:solidFill>
          <a:ln w="9525"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ußzeilenplatzhalter 3"/>
          <p:cNvSpPr>
            <a:spLocks noGrp="1"/>
          </p:cNvSpPr>
          <p:nvPr>
            <p:ph type="ftr" sz="quarter" idx="10"/>
          </p:nvPr>
        </p:nvSpPr>
        <p:spPr/>
        <p:txBody>
          <a:bodyPr/>
          <a:lstStyle/>
          <a:p>
            <a:endParaRPr lang="de-DE" dirty="0"/>
          </a:p>
        </p:txBody>
      </p:sp>
      <p:pic>
        <p:nvPicPr>
          <p:cNvPr id="6" name="Grafik 5" descr="Logo; DIPF I Leibniz-Institut für Bildungsforschung und Bildungsinformation">
            <a:extLst>
              <a:ext uri="{FF2B5EF4-FFF2-40B4-BE49-F238E27FC236}">
                <a16:creationId xmlns:a16="http://schemas.microsoft.com/office/drawing/2014/main" id="{3F2F7C79-30E7-F7B2-2D83-F432193F7C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7377" y="111898"/>
            <a:ext cx="2260264" cy="781889"/>
          </a:xfrm>
          <a:prstGeom prst="rect">
            <a:avLst/>
          </a:prstGeom>
        </p:spPr>
      </p:pic>
    </p:spTree>
    <p:extLst>
      <p:ext uri="{BB962C8B-B14F-4D97-AF65-F5344CB8AC3E}">
        <p14:creationId xmlns:p14="http://schemas.microsoft.com/office/powerpoint/2010/main" val="1449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hasCustomPrompt="1"/>
          </p:nvPr>
        </p:nvSpPr>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lgn="l">
              <a:defRPr/>
            </a:lvl1pPr>
          </a:lstStyle>
          <a:p>
            <a:endParaRPr lang="de-DE" dirty="0"/>
          </a:p>
        </p:txBody>
      </p:sp>
      <p:sp>
        <p:nvSpPr>
          <p:cNvPr id="6" name="Foliennummernplatzhalter 5"/>
          <p:cNvSpPr>
            <a:spLocks noGrp="1"/>
          </p:cNvSpPr>
          <p:nvPr>
            <p:ph type="sldNum" sz="quarter" idx="12"/>
          </p:nvPr>
        </p:nvSpPr>
        <p:spPr/>
        <p:txBody>
          <a:bodyPr/>
          <a:lstStyle/>
          <a:p>
            <a:fld id="{6067E78E-13C7-4BF7-8118-BF1621604904}" type="slidenum">
              <a:rPr lang="de-DE" smtClean="0"/>
              <a:t>‹Nr.›</a:t>
            </a:fld>
            <a:endParaRPr lang="de-DE"/>
          </a:p>
        </p:txBody>
      </p:sp>
    </p:spTree>
    <p:extLst>
      <p:ext uri="{BB962C8B-B14F-4D97-AF65-F5344CB8AC3E}">
        <p14:creationId xmlns:p14="http://schemas.microsoft.com/office/powerpoint/2010/main" val="58003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820800" y="2808000"/>
            <a:ext cx="5907600" cy="677700"/>
          </a:xfrm>
        </p:spPr>
        <p:txBody>
          <a:bodyPr/>
          <a:lstStyle>
            <a:lvl1pPr>
              <a:spcBef>
                <a:spcPts val="1400"/>
              </a:spcBef>
              <a:defRPr sz="2200">
                <a:solidFill>
                  <a:schemeClr val="accent3"/>
                </a:solidFill>
              </a:defRPr>
            </a:lvl1pPr>
          </a:lstStyle>
          <a:p>
            <a:pPr lvl="0"/>
            <a:r>
              <a:rPr lang="de-DE" dirty="0"/>
              <a:t>Text eingeben</a:t>
            </a:r>
          </a:p>
        </p:txBody>
      </p:sp>
      <p:sp>
        <p:nvSpPr>
          <p:cNvPr id="2" name="Titel 1"/>
          <p:cNvSpPr>
            <a:spLocks noGrp="1"/>
          </p:cNvSpPr>
          <p:nvPr>
            <p:ph type="title"/>
          </p:nvPr>
        </p:nvSpPr>
        <p:spPr>
          <a:xfrm>
            <a:off x="820739" y="1415849"/>
            <a:ext cx="5907600" cy="1231106"/>
          </a:xfrm>
        </p:spPr>
        <p:txBody>
          <a:bodyPr anchor="b"/>
          <a:lstStyle>
            <a:lvl1pPr>
              <a:lnSpc>
                <a:spcPct val="100000"/>
              </a:lnSpc>
              <a:defRPr sz="3000"/>
            </a:lvl1pPr>
          </a:lstStyle>
          <a:p>
            <a:r>
              <a:rPr lang="de-DE"/>
              <a:t>Mastertitelformat bearbeiten</a:t>
            </a:r>
            <a:endParaRPr lang="de-DE" dirty="0"/>
          </a:p>
        </p:txBody>
      </p:sp>
      <p:sp>
        <p:nvSpPr>
          <p:cNvPr id="5" name="Fußzeilenplatzhalter 4"/>
          <p:cNvSpPr>
            <a:spLocks noGrp="1"/>
          </p:cNvSpPr>
          <p:nvPr>
            <p:ph type="ftr" sz="quarter" idx="11"/>
          </p:nvPr>
        </p:nvSpPr>
        <p:spPr/>
        <p:txBody>
          <a:bodyPr/>
          <a:lstStyle>
            <a:lvl1pPr algn="l">
              <a:defRPr/>
            </a:lvl1pPr>
          </a:lstStyle>
          <a:p>
            <a:endParaRPr lang="de-DE" dirty="0"/>
          </a:p>
        </p:txBody>
      </p:sp>
      <p:sp>
        <p:nvSpPr>
          <p:cNvPr id="6" name="Foliennummernplatzhalter 5"/>
          <p:cNvSpPr>
            <a:spLocks noGrp="1"/>
          </p:cNvSpPr>
          <p:nvPr>
            <p:ph type="sldNum" sz="quarter" idx="12"/>
          </p:nvPr>
        </p:nvSpPr>
        <p:spPr/>
        <p:txBody>
          <a:bodyPr/>
          <a:lstStyle/>
          <a:p>
            <a:fld id="{6067E78E-13C7-4BF7-8118-BF1621604904}" type="slidenum">
              <a:rPr lang="de-DE" smtClean="0"/>
              <a:t>‹Nr.›</a:t>
            </a:fld>
            <a:endParaRPr lang="de-DE"/>
          </a:p>
        </p:txBody>
      </p:sp>
    </p:spTree>
    <p:extLst>
      <p:ext uri="{BB962C8B-B14F-4D97-AF65-F5344CB8AC3E}">
        <p14:creationId xmlns:p14="http://schemas.microsoft.com/office/powerpoint/2010/main" val="45528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 2-spaltig 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hasCustomPrompt="1"/>
          </p:nvPr>
        </p:nvSpPr>
        <p:spPr>
          <a:xfrm>
            <a:off x="288926" y="1031082"/>
            <a:ext cx="4078288" cy="3757613"/>
          </a:xfrm>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lgn="l">
              <a:defRPr/>
            </a:lvl1pPr>
          </a:lstStyle>
          <a:p>
            <a:endParaRPr lang="de-DE" dirty="0"/>
          </a:p>
        </p:txBody>
      </p:sp>
      <p:sp>
        <p:nvSpPr>
          <p:cNvPr id="6" name="Foliennummernplatzhalter 5"/>
          <p:cNvSpPr>
            <a:spLocks noGrp="1"/>
          </p:cNvSpPr>
          <p:nvPr>
            <p:ph type="sldNum" sz="quarter" idx="12"/>
          </p:nvPr>
        </p:nvSpPr>
        <p:spPr/>
        <p:txBody>
          <a:bodyPr/>
          <a:lstStyle/>
          <a:p>
            <a:fld id="{6067E78E-13C7-4BF7-8118-BF1621604904}" type="slidenum">
              <a:rPr lang="de-DE" smtClean="0"/>
              <a:t>‹Nr.›</a:t>
            </a:fld>
            <a:endParaRPr lang="de-DE"/>
          </a:p>
        </p:txBody>
      </p:sp>
      <p:sp>
        <p:nvSpPr>
          <p:cNvPr id="7" name="Inhaltsplatzhalter 2"/>
          <p:cNvSpPr>
            <a:spLocks noGrp="1"/>
          </p:cNvSpPr>
          <p:nvPr>
            <p:ph idx="13" hasCustomPrompt="1"/>
          </p:nvPr>
        </p:nvSpPr>
        <p:spPr>
          <a:xfrm>
            <a:off x="4776787" y="1031082"/>
            <a:ext cx="4078288" cy="3757613"/>
          </a:xfrm>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337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 2-spaltig schmal/brei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hasCustomPrompt="1"/>
          </p:nvPr>
        </p:nvSpPr>
        <p:spPr>
          <a:xfrm>
            <a:off x="288926" y="1031082"/>
            <a:ext cx="2142000" cy="3757613"/>
          </a:xfrm>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lgn="l">
              <a:defRPr/>
            </a:lvl1pPr>
          </a:lstStyle>
          <a:p>
            <a:endParaRPr lang="de-DE" dirty="0"/>
          </a:p>
        </p:txBody>
      </p:sp>
      <p:sp>
        <p:nvSpPr>
          <p:cNvPr id="6" name="Foliennummernplatzhalter 5"/>
          <p:cNvSpPr>
            <a:spLocks noGrp="1"/>
          </p:cNvSpPr>
          <p:nvPr>
            <p:ph type="sldNum" sz="quarter" idx="12"/>
          </p:nvPr>
        </p:nvSpPr>
        <p:spPr/>
        <p:txBody>
          <a:bodyPr/>
          <a:lstStyle/>
          <a:p>
            <a:fld id="{6067E78E-13C7-4BF7-8118-BF1621604904}" type="slidenum">
              <a:rPr lang="de-DE" smtClean="0"/>
              <a:t>‹Nr.›</a:t>
            </a:fld>
            <a:endParaRPr lang="de-DE"/>
          </a:p>
        </p:txBody>
      </p:sp>
      <p:sp>
        <p:nvSpPr>
          <p:cNvPr id="7" name="Inhaltsplatzhalter 2"/>
          <p:cNvSpPr>
            <a:spLocks noGrp="1"/>
          </p:cNvSpPr>
          <p:nvPr>
            <p:ph idx="13" hasCustomPrompt="1"/>
          </p:nvPr>
        </p:nvSpPr>
        <p:spPr>
          <a:xfrm>
            <a:off x="2650794" y="1031082"/>
            <a:ext cx="6204282" cy="3757613"/>
          </a:xfrm>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7382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Fußzeilenplatzhalter 2"/>
          <p:cNvSpPr>
            <a:spLocks noGrp="1"/>
          </p:cNvSpPr>
          <p:nvPr>
            <p:ph type="ftr" sz="quarter" idx="10"/>
          </p:nvPr>
        </p:nvSpPr>
        <p:spPr/>
        <p:txBody>
          <a:bodyPr/>
          <a:lstStyle>
            <a:lvl1pPr algn="l">
              <a:defRPr/>
            </a:lvl1pPr>
          </a:lstStyle>
          <a:p>
            <a:endParaRPr lang="de-DE" dirty="0"/>
          </a:p>
        </p:txBody>
      </p:sp>
      <p:sp>
        <p:nvSpPr>
          <p:cNvPr id="4" name="Foliennummernplatzhalter 3"/>
          <p:cNvSpPr>
            <a:spLocks noGrp="1"/>
          </p:cNvSpPr>
          <p:nvPr>
            <p:ph type="sldNum" sz="quarter" idx="11"/>
          </p:nvPr>
        </p:nvSpPr>
        <p:spPr/>
        <p:txBody>
          <a:bodyPr/>
          <a:lstStyle/>
          <a:p>
            <a:fld id="{6067E78E-13C7-4BF7-8118-BF1621604904}" type="slidenum">
              <a:rPr lang="de-DE" smtClean="0"/>
              <a:pPr/>
              <a:t>‹Nr.›</a:t>
            </a:fld>
            <a:endParaRPr lang="de-DE" dirty="0"/>
          </a:p>
        </p:txBody>
      </p:sp>
      <p:sp>
        <p:nvSpPr>
          <p:cNvPr id="6" name="Bildplatzhalter 5"/>
          <p:cNvSpPr>
            <a:spLocks noGrp="1"/>
          </p:cNvSpPr>
          <p:nvPr>
            <p:ph type="pic" sz="quarter" idx="12"/>
          </p:nvPr>
        </p:nvSpPr>
        <p:spPr>
          <a:xfrm>
            <a:off x="288926" y="1031081"/>
            <a:ext cx="8566149" cy="3321000"/>
          </a:xfrm>
        </p:spPr>
        <p:txBody>
          <a:bodyPr/>
          <a:lstStyle/>
          <a:p>
            <a:r>
              <a:rPr lang="de-DE"/>
              <a:t>Bild durch Klicken auf Symbol hinzufügen</a:t>
            </a:r>
          </a:p>
        </p:txBody>
      </p:sp>
      <p:sp>
        <p:nvSpPr>
          <p:cNvPr id="7" name="Textplatzhalter 6"/>
          <p:cNvSpPr>
            <a:spLocks noGrp="1"/>
          </p:cNvSpPr>
          <p:nvPr>
            <p:ph type="body" sz="quarter" idx="13" hasCustomPrompt="1"/>
          </p:nvPr>
        </p:nvSpPr>
        <p:spPr>
          <a:xfrm>
            <a:off x="288925" y="4410694"/>
            <a:ext cx="8566150" cy="378000"/>
          </a:xfrm>
        </p:spPr>
        <p:txBody>
          <a:bodyPr/>
          <a:lstStyle>
            <a:lvl1pPr>
              <a:defRPr/>
            </a:lvl1pPr>
          </a:lstStyle>
          <a:p>
            <a:pPr lvl="0"/>
            <a:r>
              <a:rPr lang="de-DE" dirty="0"/>
              <a:t>Bildbeschreibung</a:t>
            </a:r>
          </a:p>
        </p:txBody>
      </p:sp>
    </p:spTree>
    <p:extLst>
      <p:ext uri="{BB962C8B-B14F-4D97-AF65-F5344CB8AC3E}">
        <p14:creationId xmlns:p14="http://schemas.microsoft.com/office/powerpoint/2010/main" val="19651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Fußzeilenplatzhalter 2"/>
          <p:cNvSpPr>
            <a:spLocks noGrp="1"/>
          </p:cNvSpPr>
          <p:nvPr>
            <p:ph type="ftr" sz="quarter" idx="10"/>
          </p:nvPr>
        </p:nvSpPr>
        <p:spPr/>
        <p:txBody>
          <a:bodyPr/>
          <a:lstStyle>
            <a:lvl1pPr algn="l">
              <a:defRPr/>
            </a:lvl1pPr>
          </a:lstStyle>
          <a:p>
            <a:endParaRPr lang="de-DE" dirty="0"/>
          </a:p>
        </p:txBody>
      </p:sp>
      <p:sp>
        <p:nvSpPr>
          <p:cNvPr id="4" name="Foliennummernplatzhalter 3"/>
          <p:cNvSpPr>
            <a:spLocks noGrp="1"/>
          </p:cNvSpPr>
          <p:nvPr>
            <p:ph type="sldNum" sz="quarter" idx="11"/>
          </p:nvPr>
        </p:nvSpPr>
        <p:spPr/>
        <p:txBody>
          <a:bodyPr/>
          <a:lstStyle/>
          <a:p>
            <a:fld id="{6067E78E-13C7-4BF7-8118-BF1621604904}" type="slidenum">
              <a:rPr lang="de-DE" smtClean="0"/>
              <a:pPr/>
              <a:t>‹Nr.›</a:t>
            </a:fld>
            <a:endParaRPr lang="de-DE" dirty="0"/>
          </a:p>
        </p:txBody>
      </p:sp>
    </p:spTree>
    <p:extLst>
      <p:ext uri="{BB962C8B-B14F-4D97-AF65-F5344CB8AC3E}">
        <p14:creationId xmlns:p14="http://schemas.microsoft.com/office/powerpoint/2010/main" val="334949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lgn="l">
              <a:defRPr/>
            </a:lvl1pPr>
          </a:lstStyle>
          <a:p>
            <a:endParaRPr lang="de-DE" dirty="0"/>
          </a:p>
        </p:txBody>
      </p:sp>
      <p:sp>
        <p:nvSpPr>
          <p:cNvPr id="4" name="Foliennummernplatzhalter 3"/>
          <p:cNvSpPr>
            <a:spLocks noGrp="1"/>
          </p:cNvSpPr>
          <p:nvPr>
            <p:ph type="sldNum" sz="quarter" idx="11"/>
          </p:nvPr>
        </p:nvSpPr>
        <p:spPr/>
        <p:txBody>
          <a:bodyPr/>
          <a:lstStyle/>
          <a:p>
            <a:fld id="{6067E78E-13C7-4BF7-8118-BF1621604904}" type="slidenum">
              <a:rPr lang="de-DE" smtClean="0"/>
              <a:pPr/>
              <a:t>‹Nr.›</a:t>
            </a:fld>
            <a:endParaRPr lang="de-DE" dirty="0"/>
          </a:p>
        </p:txBody>
      </p:sp>
    </p:spTree>
    <p:extLst>
      <p:ext uri="{BB962C8B-B14F-4D97-AF65-F5344CB8AC3E}">
        <p14:creationId xmlns:p14="http://schemas.microsoft.com/office/powerpoint/2010/main" val="37811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88926" y="1031082"/>
            <a:ext cx="8566149" cy="3757613"/>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2" name="Gerade Verbindung 11"/>
          <p:cNvCxnSpPr/>
          <p:nvPr/>
        </p:nvCxnSpPr>
        <p:spPr bwMode="auto">
          <a:xfrm>
            <a:off x="288925" y="783407"/>
            <a:ext cx="8566150" cy="0"/>
          </a:xfrm>
          <a:prstGeom prst="line">
            <a:avLst/>
          </a:prstGeom>
          <a:solidFill>
            <a:schemeClr val="accent1"/>
          </a:solidFill>
          <a:ln w="9525"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platzhalter 1"/>
          <p:cNvSpPr>
            <a:spLocks noGrp="1"/>
          </p:cNvSpPr>
          <p:nvPr>
            <p:ph type="title"/>
          </p:nvPr>
        </p:nvSpPr>
        <p:spPr>
          <a:xfrm>
            <a:off x="288927" y="201138"/>
            <a:ext cx="7363157" cy="493890"/>
          </a:xfrm>
          <a:prstGeom prst="rect">
            <a:avLst/>
          </a:prstGeom>
        </p:spPr>
        <p:txBody>
          <a:bodyPr vert="horz" lIns="0" tIns="0" rIns="0" bIns="0" rtlCol="0" anchor="ctr">
            <a:noAutofit/>
          </a:bodyPr>
          <a:lstStyle/>
          <a:p>
            <a:endParaRPr lang="de-DE" dirty="0"/>
          </a:p>
        </p:txBody>
      </p:sp>
      <p:sp>
        <p:nvSpPr>
          <p:cNvPr id="5" name="Fußzeilenplatzhalter 4"/>
          <p:cNvSpPr>
            <a:spLocks noGrp="1"/>
          </p:cNvSpPr>
          <p:nvPr>
            <p:ph type="ftr" sz="quarter" idx="3"/>
          </p:nvPr>
        </p:nvSpPr>
        <p:spPr>
          <a:xfrm>
            <a:off x="288925" y="4923880"/>
            <a:ext cx="7631432" cy="107722"/>
          </a:xfrm>
          <a:prstGeom prst="rect">
            <a:avLst/>
          </a:prstGeom>
        </p:spPr>
        <p:txBody>
          <a:bodyPr vert="horz" wrap="square" lIns="0" tIns="0" rIns="0" bIns="0" rtlCol="0" anchor="b">
            <a:spAutoFit/>
          </a:bodyPr>
          <a:lstStyle>
            <a:lvl1pPr algn="l">
              <a:defRPr sz="700">
                <a:solidFill>
                  <a:schemeClr val="tx2"/>
                </a:solidFill>
              </a:defRPr>
            </a:lvl1pPr>
          </a:lstStyle>
          <a:p>
            <a:endParaRPr lang="de-DE" dirty="0"/>
          </a:p>
        </p:txBody>
      </p:sp>
      <p:sp>
        <p:nvSpPr>
          <p:cNvPr id="6" name="Foliennummernplatzhalter 5"/>
          <p:cNvSpPr>
            <a:spLocks noGrp="1"/>
          </p:cNvSpPr>
          <p:nvPr>
            <p:ph type="sldNum" sz="quarter" idx="4"/>
          </p:nvPr>
        </p:nvSpPr>
        <p:spPr>
          <a:xfrm>
            <a:off x="8673936" y="4923880"/>
            <a:ext cx="181139" cy="107722"/>
          </a:xfrm>
          <a:prstGeom prst="rect">
            <a:avLst/>
          </a:prstGeom>
        </p:spPr>
        <p:txBody>
          <a:bodyPr vert="horz" wrap="none" lIns="0" tIns="0" rIns="0" bIns="0" rtlCol="0" anchor="b">
            <a:spAutoFit/>
          </a:bodyPr>
          <a:lstStyle>
            <a:lvl1pPr algn="r">
              <a:defRPr sz="700">
                <a:solidFill>
                  <a:schemeClr val="tx2"/>
                </a:solidFill>
              </a:defRPr>
            </a:lvl1pPr>
          </a:lstStyle>
          <a:p>
            <a:fld id="{6067E78E-13C7-4BF7-8118-BF1621604904}" type="slidenum">
              <a:rPr lang="de-DE" smtClean="0"/>
              <a:pPr/>
              <a:t>‹Nr.›</a:t>
            </a:fld>
            <a:endParaRPr lang="de-DE" dirty="0"/>
          </a:p>
        </p:txBody>
      </p:sp>
      <p:pic>
        <p:nvPicPr>
          <p:cNvPr id="8" name="Grafik 7" descr="Logo; DIPF I Leibniz-Institut für Bildungsforschung und Bildungsinformation">
            <a:extLst>
              <a:ext uri="{FF2B5EF4-FFF2-40B4-BE49-F238E27FC236}">
                <a16:creationId xmlns:a16="http://schemas.microsoft.com/office/drawing/2014/main" id="{B3C86007-DCC3-F6EB-FBA9-55144F7B221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12192" y="154736"/>
            <a:ext cx="642881" cy="584482"/>
          </a:xfrm>
          <a:prstGeom prst="rect">
            <a:avLst/>
          </a:prstGeom>
        </p:spPr>
      </p:pic>
    </p:spTree>
    <p:extLst>
      <p:ext uri="{BB962C8B-B14F-4D97-AF65-F5344CB8AC3E}">
        <p14:creationId xmlns:p14="http://schemas.microsoft.com/office/powerpoint/2010/main" val="276851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3" r:id="rId5"/>
    <p:sldLayoutId id="2147483655" r:id="rId6"/>
    <p:sldLayoutId id="2147483651" r:id="rId7"/>
    <p:sldLayoutId id="214748365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000" kern="1200">
          <a:solidFill>
            <a:schemeClr val="tx2"/>
          </a:solidFill>
          <a:latin typeface="+mj-lt"/>
          <a:ea typeface="+mj-ea"/>
          <a:cs typeface="+mj-cs"/>
        </a:defRPr>
      </a:lvl1pPr>
    </p:titleStyle>
    <p:body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ctrTitle"/>
          </p:nvPr>
        </p:nvSpPr>
        <p:spPr/>
        <p:txBody>
          <a:bodyPr/>
          <a:lstStyle/>
          <a:p>
            <a:r>
              <a:rPr lang="de-DE"/>
              <a:t>Kritisches Denken </a:t>
            </a:r>
            <a:br>
              <a:rPr lang="de-DE"/>
            </a:br>
            <a:r>
              <a:rPr lang="de-DE"/>
              <a:t>im digitalen Zeitalter</a:t>
            </a:r>
            <a:endParaRPr lang="de-DE" dirty="0"/>
          </a:p>
        </p:txBody>
      </p:sp>
      <p:sp>
        <p:nvSpPr>
          <p:cNvPr id="12" name="Untertitel 11"/>
          <p:cNvSpPr>
            <a:spLocks noGrp="1"/>
          </p:cNvSpPr>
          <p:nvPr>
            <p:ph type="subTitle" idx="1"/>
          </p:nvPr>
        </p:nvSpPr>
        <p:spPr/>
        <p:txBody>
          <a:bodyPr/>
          <a:lstStyle/>
          <a:p>
            <a:r>
              <a:rPr lang="de-DE"/>
              <a:t>Jannick Illmann</a:t>
            </a:r>
            <a:endParaRPr lang="de-DE" dirty="0"/>
          </a:p>
        </p:txBody>
      </p:sp>
      <p:sp>
        <p:nvSpPr>
          <p:cNvPr id="9" name="Fußzeilenplatzhalter 8"/>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392152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285C4-1C31-E8A3-7BCA-CB4B207149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51E93A-9860-E856-C0FA-5908FAE8D4E9}"/>
              </a:ext>
            </a:extLst>
          </p:cNvPr>
          <p:cNvSpPr>
            <a:spLocks noGrp="1"/>
          </p:cNvSpPr>
          <p:nvPr>
            <p:ph type="title"/>
          </p:nvPr>
        </p:nvSpPr>
        <p:spPr/>
        <p:txBody>
          <a:bodyPr/>
          <a:lstStyle/>
          <a:p>
            <a:r>
              <a:rPr lang="de-DE"/>
              <a:t>Critical Online Reasoning (COR)</a:t>
            </a:r>
          </a:p>
        </p:txBody>
      </p:sp>
      <p:sp>
        <p:nvSpPr>
          <p:cNvPr id="3" name="Inhaltsplatzhalter 2">
            <a:extLst>
              <a:ext uri="{FF2B5EF4-FFF2-40B4-BE49-F238E27FC236}">
                <a16:creationId xmlns:a16="http://schemas.microsoft.com/office/drawing/2014/main" id="{C4212AC3-9B1F-BACC-BBD3-0B7B5C5CDAFC}"/>
              </a:ext>
            </a:extLst>
          </p:cNvPr>
          <p:cNvSpPr>
            <a:spLocks noGrp="1"/>
          </p:cNvSpPr>
          <p:nvPr>
            <p:ph idx="1"/>
          </p:nvPr>
        </p:nvSpPr>
        <p:spPr>
          <a:xfrm>
            <a:off x="1132545" y="1061860"/>
            <a:ext cx="6985929" cy="493890"/>
          </a:xfrm>
        </p:spPr>
        <p:txBody>
          <a:bodyPr/>
          <a:lstStyle/>
          <a:p>
            <a:r>
              <a:rPr lang="de-DE"/>
              <a:t>Das Internet ist die wichtigste Informationsquelle für Studierende, sowohl im Alltag als auch für ihr Studium</a:t>
            </a:r>
          </a:p>
        </p:txBody>
      </p:sp>
      <p:sp>
        <p:nvSpPr>
          <p:cNvPr id="4" name="Fußzeilenplatzhalter 3">
            <a:extLst>
              <a:ext uri="{FF2B5EF4-FFF2-40B4-BE49-F238E27FC236}">
                <a16:creationId xmlns:a16="http://schemas.microsoft.com/office/drawing/2014/main" id="{F78D59DC-F057-7F9F-BE4C-7B61A029B12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E055F6E5-1F41-FA69-6C48-12E492285051}"/>
              </a:ext>
            </a:extLst>
          </p:cNvPr>
          <p:cNvSpPr>
            <a:spLocks noGrp="1"/>
          </p:cNvSpPr>
          <p:nvPr>
            <p:ph type="sldNum" sz="quarter" idx="12"/>
          </p:nvPr>
        </p:nvSpPr>
        <p:spPr/>
        <p:txBody>
          <a:bodyPr/>
          <a:lstStyle/>
          <a:p>
            <a:fld id="{6067E78E-13C7-4BF7-8118-BF1621604904}" type="slidenum">
              <a:rPr lang="de-DE" smtClean="0"/>
              <a:t>10</a:t>
            </a:fld>
            <a:endParaRPr lang="de-DE"/>
          </a:p>
        </p:txBody>
      </p:sp>
      <p:pic>
        <p:nvPicPr>
          <p:cNvPr id="7" name="Grafik 6">
            <a:extLst>
              <a:ext uri="{FF2B5EF4-FFF2-40B4-BE49-F238E27FC236}">
                <a16:creationId xmlns:a16="http://schemas.microsoft.com/office/drawing/2014/main" id="{048A8273-8557-581B-9A38-7360356BB25C}"/>
              </a:ext>
            </a:extLst>
          </p:cNvPr>
          <p:cNvPicPr>
            <a:picLocks noChangeAspect="1"/>
          </p:cNvPicPr>
          <p:nvPr/>
        </p:nvPicPr>
        <p:blipFill>
          <a:blip r:embed="rId3"/>
          <a:stretch>
            <a:fillRect/>
          </a:stretch>
        </p:blipFill>
        <p:spPr>
          <a:xfrm>
            <a:off x="2392583" y="2875881"/>
            <a:ext cx="3424116" cy="1996282"/>
          </a:xfrm>
          <a:prstGeom prst="rect">
            <a:avLst/>
          </a:prstGeom>
        </p:spPr>
      </p:pic>
      <p:pic>
        <p:nvPicPr>
          <p:cNvPr id="8" name="Grafik 7" descr="Kommentar (wichtig) mit einfarbiger Füllung">
            <a:extLst>
              <a:ext uri="{FF2B5EF4-FFF2-40B4-BE49-F238E27FC236}">
                <a16:creationId xmlns:a16="http://schemas.microsoft.com/office/drawing/2014/main" id="{4DCB5FCC-B933-908E-2E1F-9430265FDB3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546" y="932726"/>
            <a:ext cx="720000" cy="720000"/>
          </a:xfrm>
          <a:prstGeom prst="rect">
            <a:avLst/>
          </a:prstGeom>
        </p:spPr>
      </p:pic>
      <p:pic>
        <p:nvPicPr>
          <p:cNvPr id="9" name="Grafik 8" descr="Welle mit einfarbiger Füllung">
            <a:extLst>
              <a:ext uri="{FF2B5EF4-FFF2-40B4-BE49-F238E27FC236}">
                <a16:creationId xmlns:a16="http://schemas.microsoft.com/office/drawing/2014/main" id="{156E42D1-1194-DD0B-E3BB-DA7E241CFBF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2546" y="1666949"/>
            <a:ext cx="720000" cy="720000"/>
          </a:xfrm>
          <a:prstGeom prst="rect">
            <a:avLst/>
          </a:prstGeom>
        </p:spPr>
      </p:pic>
      <p:sp>
        <p:nvSpPr>
          <p:cNvPr id="10" name="Inhaltsplatzhalter 2">
            <a:extLst>
              <a:ext uri="{FF2B5EF4-FFF2-40B4-BE49-F238E27FC236}">
                <a16:creationId xmlns:a16="http://schemas.microsoft.com/office/drawing/2014/main" id="{5F1BF69B-5331-1FD0-9940-C38F6254D226}"/>
              </a:ext>
            </a:extLst>
          </p:cNvPr>
          <p:cNvSpPr txBox="1">
            <a:spLocks/>
          </p:cNvSpPr>
          <p:nvPr/>
        </p:nvSpPr>
        <p:spPr>
          <a:xfrm>
            <a:off x="1132544" y="1812162"/>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Es enthält eine Flut von Informationen und Quellen, darunter auch irreführende oder falsche Darstellungen</a:t>
            </a:r>
          </a:p>
        </p:txBody>
      </p:sp>
      <p:pic>
        <p:nvPicPr>
          <p:cNvPr id="11" name="Grafik 10" descr="Puzzle mit einfarbiger Füllung">
            <a:extLst>
              <a:ext uri="{FF2B5EF4-FFF2-40B4-BE49-F238E27FC236}">
                <a16:creationId xmlns:a16="http://schemas.microsoft.com/office/drawing/2014/main" id="{82949D80-EBBB-775B-B194-4DBE39F5F1C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79188" y="2434630"/>
            <a:ext cx="720000" cy="720000"/>
          </a:xfrm>
          <a:prstGeom prst="rect">
            <a:avLst/>
          </a:prstGeom>
        </p:spPr>
      </p:pic>
      <p:sp>
        <p:nvSpPr>
          <p:cNvPr id="12" name="Inhaltsplatzhalter 2">
            <a:extLst>
              <a:ext uri="{FF2B5EF4-FFF2-40B4-BE49-F238E27FC236}">
                <a16:creationId xmlns:a16="http://schemas.microsoft.com/office/drawing/2014/main" id="{FD6A0FEA-4A42-852C-52E4-D16DD46727A0}"/>
              </a:ext>
            </a:extLst>
          </p:cNvPr>
          <p:cNvSpPr txBox="1">
            <a:spLocks/>
          </p:cNvSpPr>
          <p:nvPr/>
        </p:nvSpPr>
        <p:spPr>
          <a:xfrm>
            <a:off x="1132544" y="2516915"/>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Das führt zu Herausforderungen, für die Studierende bestimmte Fähigkeiten benötigen</a:t>
            </a:r>
          </a:p>
        </p:txBody>
      </p:sp>
      <p:sp>
        <p:nvSpPr>
          <p:cNvPr id="6" name="Inhaltsplatzhalter 2">
            <a:extLst>
              <a:ext uri="{FF2B5EF4-FFF2-40B4-BE49-F238E27FC236}">
                <a16:creationId xmlns:a16="http://schemas.microsoft.com/office/drawing/2014/main" id="{F2F0D103-CECE-956B-948B-6140786CDA0F}"/>
              </a:ext>
            </a:extLst>
          </p:cNvPr>
          <p:cNvSpPr txBox="1">
            <a:spLocks/>
          </p:cNvSpPr>
          <p:nvPr/>
        </p:nvSpPr>
        <p:spPr>
          <a:xfrm>
            <a:off x="5375276" y="3116140"/>
            <a:ext cx="2787649" cy="634241"/>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Online Information Acquisition</a:t>
            </a:r>
            <a:br>
              <a:rPr lang="de-DE" b="1"/>
            </a:br>
            <a:r>
              <a:rPr lang="de-DE"/>
              <a:t>-&gt; Suchbegriff und –methode wählen</a:t>
            </a:r>
          </a:p>
        </p:txBody>
      </p:sp>
      <p:sp>
        <p:nvSpPr>
          <p:cNvPr id="13" name="Inhaltsplatzhalter 2">
            <a:extLst>
              <a:ext uri="{FF2B5EF4-FFF2-40B4-BE49-F238E27FC236}">
                <a16:creationId xmlns:a16="http://schemas.microsoft.com/office/drawing/2014/main" id="{1703A4AF-3C75-1B01-506B-903ABA9F5409}"/>
              </a:ext>
            </a:extLst>
          </p:cNvPr>
          <p:cNvSpPr txBox="1">
            <a:spLocks/>
          </p:cNvSpPr>
          <p:nvPr/>
        </p:nvSpPr>
        <p:spPr>
          <a:xfrm>
            <a:off x="5943805" y="3840198"/>
            <a:ext cx="2787649" cy="939857"/>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Reasoning with Evidence, Argumentation &amp; Synthesis</a:t>
            </a:r>
            <a:br>
              <a:rPr lang="de-DE"/>
            </a:br>
            <a:r>
              <a:rPr lang="de-DE"/>
              <a:t>-&gt; Aus gefundenen Argumenten eine Meinung bilden</a:t>
            </a:r>
          </a:p>
        </p:txBody>
      </p:sp>
      <p:sp>
        <p:nvSpPr>
          <p:cNvPr id="14" name="Inhaltsplatzhalter 2">
            <a:extLst>
              <a:ext uri="{FF2B5EF4-FFF2-40B4-BE49-F238E27FC236}">
                <a16:creationId xmlns:a16="http://schemas.microsoft.com/office/drawing/2014/main" id="{9C9A5FF4-7429-9792-876A-44262E7B8EB3}"/>
              </a:ext>
            </a:extLst>
          </p:cNvPr>
          <p:cNvSpPr txBox="1">
            <a:spLocks/>
          </p:cNvSpPr>
          <p:nvPr/>
        </p:nvSpPr>
        <p:spPr>
          <a:xfrm>
            <a:off x="314326" y="3840198"/>
            <a:ext cx="2885870" cy="823877"/>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Critical Information Evaluation</a:t>
            </a:r>
            <a:br>
              <a:rPr lang="de-DE"/>
            </a:br>
            <a:r>
              <a:rPr lang="de-DE"/>
              <a:t>-&gt; Quellen &amp; Informationen prüfen und hinterfragen</a:t>
            </a:r>
          </a:p>
        </p:txBody>
      </p:sp>
      <p:cxnSp>
        <p:nvCxnSpPr>
          <p:cNvPr id="16" name="Gerader Verbinder 15">
            <a:extLst>
              <a:ext uri="{FF2B5EF4-FFF2-40B4-BE49-F238E27FC236}">
                <a16:creationId xmlns:a16="http://schemas.microsoft.com/office/drawing/2014/main" id="{A214A85F-DD90-D159-0A87-F83CD9DB1372}"/>
              </a:ext>
            </a:extLst>
          </p:cNvPr>
          <p:cNvCxnSpPr/>
          <p:nvPr/>
        </p:nvCxnSpPr>
        <p:spPr>
          <a:xfrm flipV="1">
            <a:off x="5229013" y="1154853"/>
            <a:ext cx="1005840" cy="338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7" name="Gerader Verbinder 16">
            <a:extLst>
              <a:ext uri="{FF2B5EF4-FFF2-40B4-BE49-F238E27FC236}">
                <a16:creationId xmlns:a16="http://schemas.microsoft.com/office/drawing/2014/main" id="{9B7ECA4C-0D93-2674-F9D1-3142670FCA5B}"/>
              </a:ext>
            </a:extLst>
          </p:cNvPr>
          <p:cNvCxnSpPr/>
          <p:nvPr/>
        </p:nvCxnSpPr>
        <p:spPr>
          <a:xfrm flipV="1">
            <a:off x="4282271" y="2615530"/>
            <a:ext cx="1005840" cy="338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 name="Textfeld 17">
            <a:extLst>
              <a:ext uri="{FF2B5EF4-FFF2-40B4-BE49-F238E27FC236}">
                <a16:creationId xmlns:a16="http://schemas.microsoft.com/office/drawing/2014/main" id="{CB9C9D12-C0EF-0F55-9834-79A0AC3A766D}"/>
              </a:ext>
            </a:extLst>
          </p:cNvPr>
          <p:cNvSpPr txBox="1"/>
          <p:nvPr/>
        </p:nvSpPr>
        <p:spPr>
          <a:xfrm>
            <a:off x="5655733" y="1225957"/>
            <a:ext cx="995680" cy="215444"/>
          </a:xfrm>
          <a:prstGeom prst="rect">
            <a:avLst/>
          </a:prstGeom>
          <a:noFill/>
        </p:spPr>
        <p:txBody>
          <a:bodyPr wrap="square" lIns="0" tIns="0" rIns="0" bIns="0" rtlCol="0">
            <a:spAutoFit/>
          </a:bodyPr>
          <a:lstStyle/>
          <a:p>
            <a:pPr>
              <a:spcBef>
                <a:spcPts val="800"/>
              </a:spcBef>
            </a:pPr>
            <a:r>
              <a:rPr lang="de-DE" sz="1400" b="1">
                <a:solidFill>
                  <a:schemeClr val="accent1"/>
                </a:solidFill>
              </a:rPr>
              <a:t>Menschen</a:t>
            </a:r>
            <a:endParaRPr lang="de-DE" sz="1400" b="1" dirty="0" err="1">
              <a:solidFill>
                <a:schemeClr val="accent1"/>
              </a:solidFill>
            </a:endParaRPr>
          </a:p>
        </p:txBody>
      </p:sp>
      <p:sp>
        <p:nvSpPr>
          <p:cNvPr id="19" name="Textfeld 18">
            <a:extLst>
              <a:ext uri="{FF2B5EF4-FFF2-40B4-BE49-F238E27FC236}">
                <a16:creationId xmlns:a16="http://schemas.microsoft.com/office/drawing/2014/main" id="{4637AE97-EF01-E0C1-B2FF-548C882762CA}"/>
              </a:ext>
            </a:extLst>
          </p:cNvPr>
          <p:cNvSpPr txBox="1"/>
          <p:nvPr/>
        </p:nvSpPr>
        <p:spPr>
          <a:xfrm>
            <a:off x="4736253" y="2696247"/>
            <a:ext cx="995680" cy="215444"/>
          </a:xfrm>
          <a:prstGeom prst="rect">
            <a:avLst/>
          </a:prstGeom>
          <a:noFill/>
        </p:spPr>
        <p:txBody>
          <a:bodyPr wrap="square" lIns="0" tIns="0" rIns="0" bIns="0" rtlCol="0">
            <a:spAutoFit/>
          </a:bodyPr>
          <a:lstStyle/>
          <a:p>
            <a:pPr>
              <a:spcBef>
                <a:spcPts val="800"/>
              </a:spcBef>
            </a:pPr>
            <a:r>
              <a:rPr lang="de-DE" sz="1400" b="1">
                <a:solidFill>
                  <a:schemeClr val="accent1"/>
                </a:solidFill>
              </a:rPr>
              <a:t>Menschen</a:t>
            </a:r>
            <a:endParaRPr lang="de-DE" sz="1400" b="1" dirty="0" err="1">
              <a:solidFill>
                <a:schemeClr val="accent1"/>
              </a:solidFill>
            </a:endParaRPr>
          </a:p>
        </p:txBody>
      </p:sp>
      <p:cxnSp>
        <p:nvCxnSpPr>
          <p:cNvPr id="20" name="Gerader Verbinder 19">
            <a:extLst>
              <a:ext uri="{FF2B5EF4-FFF2-40B4-BE49-F238E27FC236}">
                <a16:creationId xmlns:a16="http://schemas.microsoft.com/office/drawing/2014/main" id="{30117BB1-E8B2-1157-CBA2-2C1AD70C9A53}"/>
              </a:ext>
            </a:extLst>
          </p:cNvPr>
          <p:cNvCxnSpPr>
            <a:cxnSpLocks/>
          </p:cNvCxnSpPr>
          <p:nvPr/>
        </p:nvCxnSpPr>
        <p:spPr>
          <a:xfrm flipV="1">
            <a:off x="2059093" y="1380529"/>
            <a:ext cx="618766" cy="16933"/>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22" name="Textfeld 21">
            <a:extLst>
              <a:ext uri="{FF2B5EF4-FFF2-40B4-BE49-F238E27FC236}">
                <a16:creationId xmlns:a16="http://schemas.microsoft.com/office/drawing/2014/main" id="{46DCC3CC-F1C1-F357-B807-EEF023A49BD3}"/>
              </a:ext>
            </a:extLst>
          </p:cNvPr>
          <p:cNvSpPr txBox="1"/>
          <p:nvPr/>
        </p:nvSpPr>
        <p:spPr>
          <a:xfrm>
            <a:off x="2246058" y="1449510"/>
            <a:ext cx="1228661" cy="215444"/>
          </a:xfrm>
          <a:prstGeom prst="rect">
            <a:avLst/>
          </a:prstGeom>
          <a:noFill/>
        </p:spPr>
        <p:txBody>
          <a:bodyPr wrap="square" lIns="0" tIns="0" rIns="0" bIns="0" rtlCol="0">
            <a:spAutoFit/>
          </a:bodyPr>
          <a:lstStyle/>
          <a:p>
            <a:pPr>
              <a:spcBef>
                <a:spcPts val="800"/>
              </a:spcBef>
            </a:pPr>
            <a:r>
              <a:rPr lang="de-DE" sz="1400" b="1">
                <a:solidFill>
                  <a:schemeClr val="accent1"/>
                </a:solidFill>
              </a:rPr>
              <a:t>Arbeitsleben</a:t>
            </a:r>
            <a:endParaRPr lang="de-DE" sz="1400" b="1" dirty="0" err="1">
              <a:solidFill>
                <a:schemeClr val="accent1"/>
              </a:solidFill>
            </a:endParaRPr>
          </a:p>
        </p:txBody>
      </p:sp>
    </p:spTree>
    <p:extLst>
      <p:ext uri="{BB962C8B-B14F-4D97-AF65-F5344CB8AC3E}">
        <p14:creationId xmlns:p14="http://schemas.microsoft.com/office/powerpoint/2010/main" val="144827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06699-9105-41C8-C843-4D6B99CBF9C7}"/>
              </a:ext>
            </a:extLst>
          </p:cNvPr>
          <p:cNvSpPr>
            <a:spLocks noGrp="1"/>
          </p:cNvSpPr>
          <p:nvPr>
            <p:ph type="title"/>
          </p:nvPr>
        </p:nvSpPr>
        <p:spPr>
          <a:xfrm>
            <a:off x="288927" y="201138"/>
            <a:ext cx="7363157" cy="493890"/>
          </a:xfrm>
        </p:spPr>
        <p:txBody>
          <a:bodyPr anchor="ctr">
            <a:normAutofit/>
          </a:bodyPr>
          <a:lstStyle/>
          <a:p>
            <a:r>
              <a:rPr lang="de-DE"/>
              <a:t>Warum ist das relevant? - Spiralcurriculum</a:t>
            </a:r>
          </a:p>
        </p:txBody>
      </p:sp>
      <p:pic>
        <p:nvPicPr>
          <p:cNvPr id="7" name="Inhaltsplatzhalter 6">
            <a:extLst>
              <a:ext uri="{FF2B5EF4-FFF2-40B4-BE49-F238E27FC236}">
                <a16:creationId xmlns:a16="http://schemas.microsoft.com/office/drawing/2014/main" id="{E0CD0AE0-028D-C4A8-920F-B530ED8C825E}"/>
              </a:ext>
            </a:extLst>
          </p:cNvPr>
          <p:cNvPicPr>
            <a:picLocks noGrp="1" noChangeAspect="1"/>
          </p:cNvPicPr>
          <p:nvPr>
            <p:ph idx="1"/>
          </p:nvPr>
        </p:nvPicPr>
        <p:blipFill>
          <a:blip r:embed="rId2"/>
          <a:stretch>
            <a:fillRect/>
          </a:stretch>
        </p:blipFill>
        <p:spPr>
          <a:xfrm>
            <a:off x="590174" y="1031082"/>
            <a:ext cx="3475791" cy="3757613"/>
          </a:xfrm>
          <a:prstGeom prst="rect">
            <a:avLst/>
          </a:prstGeom>
          <a:noFill/>
        </p:spPr>
      </p:pic>
      <p:sp>
        <p:nvSpPr>
          <p:cNvPr id="12" name="Footer Placeholder 3">
            <a:extLst>
              <a:ext uri="{FF2B5EF4-FFF2-40B4-BE49-F238E27FC236}">
                <a16:creationId xmlns:a16="http://schemas.microsoft.com/office/drawing/2014/main" id="{461D6D43-E26A-BDF1-8243-0C511353D6D0}"/>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6E5EF525-6488-5B44-F65E-7B1DBE87BFA1}"/>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11</a:t>
            </a:fld>
            <a:endParaRPr lang="de-DE"/>
          </a:p>
        </p:txBody>
      </p:sp>
      <p:sp>
        <p:nvSpPr>
          <p:cNvPr id="14" name="Content Placeholder 5">
            <a:extLst>
              <a:ext uri="{FF2B5EF4-FFF2-40B4-BE49-F238E27FC236}">
                <a16:creationId xmlns:a16="http://schemas.microsoft.com/office/drawing/2014/main" id="{FEB10532-2FA9-85CE-74F9-5DA94AF7049C}"/>
              </a:ext>
            </a:extLst>
          </p:cNvPr>
          <p:cNvSpPr>
            <a:spLocks noGrp="1"/>
          </p:cNvSpPr>
          <p:nvPr>
            <p:ph idx="13"/>
          </p:nvPr>
        </p:nvSpPr>
        <p:spPr>
          <a:xfrm>
            <a:off x="4776787" y="1031082"/>
            <a:ext cx="4078288" cy="3757613"/>
          </a:xfrm>
        </p:spPr>
        <p:txBody>
          <a:bodyPr/>
          <a:lstStyle/>
          <a:p>
            <a:pPr marL="285750" indent="-285750">
              <a:buFont typeface="Arial" panose="020B0604020202020204" pitchFamily="34" charset="0"/>
              <a:buChar char="•"/>
            </a:pPr>
            <a:r>
              <a:rPr lang="en-US"/>
              <a:t>Lerninhalte können im Laufe der Zeit immer wieder präsentiert werden</a:t>
            </a:r>
          </a:p>
          <a:p>
            <a:pPr marL="285750" indent="-285750">
              <a:buFont typeface="Arial" panose="020B0604020202020204" pitchFamily="34" charset="0"/>
              <a:buChar char="•"/>
            </a:pPr>
            <a:r>
              <a:rPr lang="en-US"/>
              <a:t>Anspruch steigt weiter an</a:t>
            </a:r>
          </a:p>
          <a:p>
            <a:pPr marL="285750" indent="-285750">
              <a:buFont typeface="Arial" panose="020B0604020202020204" pitchFamily="34" charset="0"/>
              <a:buChar char="•"/>
            </a:pPr>
            <a:r>
              <a:rPr lang="en-US"/>
              <a:t>Komplexe Konzepte wie kritischer Umgang mit dem Internet lassen sich bereits früh einführen</a:t>
            </a:r>
          </a:p>
        </p:txBody>
      </p:sp>
      <p:sp>
        <p:nvSpPr>
          <p:cNvPr id="8" name="Rechteck 7">
            <a:extLst>
              <a:ext uri="{FF2B5EF4-FFF2-40B4-BE49-F238E27FC236}">
                <a16:creationId xmlns:a16="http://schemas.microsoft.com/office/drawing/2014/main" id="{61EF4ED5-1F34-CD9D-85CC-E7B6CEE1D5C1}"/>
              </a:ext>
            </a:extLst>
          </p:cNvPr>
          <p:cNvSpPr/>
          <p:nvPr/>
        </p:nvSpPr>
        <p:spPr>
          <a:xfrm>
            <a:off x="2661919" y="445008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Schwierigkeit</a:t>
            </a:r>
            <a:endParaRPr lang="de-DE" sz="1400" dirty="0" err="1">
              <a:solidFill>
                <a:schemeClr val="tx1"/>
              </a:solidFill>
            </a:endParaRPr>
          </a:p>
        </p:txBody>
      </p:sp>
      <p:sp>
        <p:nvSpPr>
          <p:cNvPr id="9" name="Rechteck 8">
            <a:extLst>
              <a:ext uri="{FF2B5EF4-FFF2-40B4-BE49-F238E27FC236}">
                <a16:creationId xmlns:a16="http://schemas.microsoft.com/office/drawing/2014/main" id="{31CB7E07-A82C-21E6-D6EC-3D9664A18ECD}"/>
              </a:ext>
            </a:extLst>
          </p:cNvPr>
          <p:cNvSpPr/>
          <p:nvPr/>
        </p:nvSpPr>
        <p:spPr>
          <a:xfrm>
            <a:off x="590174" y="1225974"/>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Meisterschaft</a:t>
            </a:r>
            <a:endParaRPr lang="de-DE" sz="1400" dirty="0" err="1">
              <a:solidFill>
                <a:schemeClr val="tx1"/>
              </a:solidFill>
            </a:endParaRPr>
          </a:p>
        </p:txBody>
      </p:sp>
      <p:sp>
        <p:nvSpPr>
          <p:cNvPr id="10" name="Rechteck 9">
            <a:extLst>
              <a:ext uri="{FF2B5EF4-FFF2-40B4-BE49-F238E27FC236}">
                <a16:creationId xmlns:a16="http://schemas.microsoft.com/office/drawing/2014/main" id="{F5A7D34C-DDCA-33FE-B99E-CCF0182D79A4}"/>
              </a:ext>
            </a:extLst>
          </p:cNvPr>
          <p:cNvSpPr/>
          <p:nvPr/>
        </p:nvSpPr>
        <p:spPr>
          <a:xfrm>
            <a:off x="650239" y="3748193"/>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Neue Inhalte</a:t>
            </a:r>
            <a:endParaRPr lang="de-DE" sz="1400" dirty="0" err="1">
              <a:solidFill>
                <a:schemeClr val="tx1"/>
              </a:solidFill>
            </a:endParaRPr>
          </a:p>
        </p:txBody>
      </p:sp>
      <p:sp>
        <p:nvSpPr>
          <p:cNvPr id="11" name="Rechteck 10">
            <a:extLst>
              <a:ext uri="{FF2B5EF4-FFF2-40B4-BE49-F238E27FC236}">
                <a16:creationId xmlns:a16="http://schemas.microsoft.com/office/drawing/2014/main" id="{470EC6D8-EBDF-8042-D312-B66DF9AC598E}"/>
              </a:ext>
            </a:extLst>
          </p:cNvPr>
          <p:cNvSpPr/>
          <p:nvPr/>
        </p:nvSpPr>
        <p:spPr>
          <a:xfrm>
            <a:off x="487680" y="264012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Revision</a:t>
            </a:r>
            <a:endParaRPr lang="de-DE" sz="1400" dirty="0" err="1">
              <a:solidFill>
                <a:schemeClr val="tx1"/>
              </a:solidFill>
            </a:endParaRPr>
          </a:p>
        </p:txBody>
      </p:sp>
    </p:spTree>
    <p:extLst>
      <p:ext uri="{BB962C8B-B14F-4D97-AF65-F5344CB8AC3E}">
        <p14:creationId xmlns:p14="http://schemas.microsoft.com/office/powerpoint/2010/main" val="14431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F810-CC7C-D0FC-5136-1EF17BE560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7831F0-66E6-E7B5-A787-B802B6D35E0A}"/>
              </a:ext>
            </a:extLst>
          </p:cNvPr>
          <p:cNvSpPr>
            <a:spLocks noGrp="1"/>
          </p:cNvSpPr>
          <p:nvPr>
            <p:ph type="title"/>
          </p:nvPr>
        </p:nvSpPr>
        <p:spPr>
          <a:xfrm>
            <a:off x="288927" y="201138"/>
            <a:ext cx="7363157" cy="493890"/>
          </a:xfrm>
        </p:spPr>
        <p:txBody>
          <a:bodyPr anchor="ctr">
            <a:normAutofit/>
          </a:bodyPr>
          <a:lstStyle/>
          <a:p>
            <a:r>
              <a:rPr lang="de-DE"/>
              <a:t>Warum ist das relevant? - Spiralcurriculum</a:t>
            </a:r>
          </a:p>
        </p:txBody>
      </p:sp>
      <p:pic>
        <p:nvPicPr>
          <p:cNvPr id="7" name="Inhaltsplatzhalter 6">
            <a:extLst>
              <a:ext uri="{FF2B5EF4-FFF2-40B4-BE49-F238E27FC236}">
                <a16:creationId xmlns:a16="http://schemas.microsoft.com/office/drawing/2014/main" id="{FE403D92-740C-89E9-6449-10D5A3837910}"/>
              </a:ext>
            </a:extLst>
          </p:cNvPr>
          <p:cNvPicPr>
            <a:picLocks noGrp="1" noChangeAspect="1"/>
          </p:cNvPicPr>
          <p:nvPr>
            <p:ph idx="1"/>
          </p:nvPr>
        </p:nvPicPr>
        <p:blipFill>
          <a:blip r:embed="rId2"/>
          <a:stretch>
            <a:fillRect/>
          </a:stretch>
        </p:blipFill>
        <p:spPr>
          <a:xfrm>
            <a:off x="590174" y="1031082"/>
            <a:ext cx="3475791" cy="3757613"/>
          </a:xfrm>
          <a:prstGeom prst="rect">
            <a:avLst/>
          </a:prstGeom>
          <a:noFill/>
        </p:spPr>
      </p:pic>
      <p:sp>
        <p:nvSpPr>
          <p:cNvPr id="12" name="Footer Placeholder 3">
            <a:extLst>
              <a:ext uri="{FF2B5EF4-FFF2-40B4-BE49-F238E27FC236}">
                <a16:creationId xmlns:a16="http://schemas.microsoft.com/office/drawing/2014/main" id="{EF073321-57BD-B2C0-4D8A-72A68B624E5E}"/>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749D1991-4928-A217-4BCB-285918C436BA}"/>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12</a:t>
            </a:fld>
            <a:endParaRPr lang="de-DE"/>
          </a:p>
        </p:txBody>
      </p:sp>
      <p:sp>
        <p:nvSpPr>
          <p:cNvPr id="14" name="Content Placeholder 5">
            <a:extLst>
              <a:ext uri="{FF2B5EF4-FFF2-40B4-BE49-F238E27FC236}">
                <a16:creationId xmlns:a16="http://schemas.microsoft.com/office/drawing/2014/main" id="{0D795098-43C8-E3F7-9AE3-C6FEB45A0488}"/>
              </a:ext>
            </a:extLst>
          </p:cNvPr>
          <p:cNvSpPr>
            <a:spLocks noGrp="1"/>
          </p:cNvSpPr>
          <p:nvPr>
            <p:ph idx="13"/>
          </p:nvPr>
        </p:nvSpPr>
        <p:spPr>
          <a:xfrm>
            <a:off x="4776787" y="1031082"/>
            <a:ext cx="4078288" cy="3757613"/>
          </a:xfrm>
        </p:spPr>
        <p:txBody>
          <a:bodyPr/>
          <a:lstStyle/>
          <a:p>
            <a:pPr marL="285750" indent="-285750">
              <a:buFont typeface="Arial" panose="020B0604020202020204" pitchFamily="34" charset="0"/>
              <a:buChar char="•"/>
            </a:pPr>
            <a:r>
              <a:rPr lang="en-US"/>
              <a:t>Lerninhalte können im Laufe der Zeit immer wieder präsentiert werden</a:t>
            </a:r>
          </a:p>
          <a:p>
            <a:pPr marL="285750" indent="-285750">
              <a:buFont typeface="Arial" panose="020B0604020202020204" pitchFamily="34" charset="0"/>
              <a:buChar char="•"/>
            </a:pPr>
            <a:r>
              <a:rPr lang="en-US"/>
              <a:t>Anspruch steigt weiter an</a:t>
            </a:r>
          </a:p>
          <a:p>
            <a:pPr marL="285750" indent="-285750">
              <a:buFont typeface="Arial" panose="020B0604020202020204" pitchFamily="34" charset="0"/>
              <a:buChar char="•"/>
            </a:pPr>
            <a:r>
              <a:rPr lang="en-US"/>
              <a:t>Komplexe Konzepte wie kritischer Umgang mit dem Internet lassen sich bereits früh einführen</a:t>
            </a:r>
          </a:p>
          <a:p>
            <a:pPr marL="285750" indent="-285750">
              <a:buFont typeface="Arial" panose="020B0604020202020204" pitchFamily="34" charset="0"/>
              <a:buChar char="•"/>
            </a:pPr>
            <a:r>
              <a:rPr lang="en-US"/>
              <a:t>Die grundlegenden Fähigkeiten des kritischen Denkens sind dieselben, ob on- oder offline</a:t>
            </a:r>
          </a:p>
        </p:txBody>
      </p:sp>
      <p:sp>
        <p:nvSpPr>
          <p:cNvPr id="8" name="Rechteck 7">
            <a:extLst>
              <a:ext uri="{FF2B5EF4-FFF2-40B4-BE49-F238E27FC236}">
                <a16:creationId xmlns:a16="http://schemas.microsoft.com/office/drawing/2014/main" id="{A7D4D942-C4CA-CF25-865E-46BD3CB6ABDD}"/>
              </a:ext>
            </a:extLst>
          </p:cNvPr>
          <p:cNvSpPr/>
          <p:nvPr/>
        </p:nvSpPr>
        <p:spPr>
          <a:xfrm>
            <a:off x="2661919" y="445008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Schwierigkeit</a:t>
            </a:r>
            <a:endParaRPr lang="de-DE" sz="1400" dirty="0" err="1">
              <a:solidFill>
                <a:schemeClr val="tx1"/>
              </a:solidFill>
            </a:endParaRPr>
          </a:p>
        </p:txBody>
      </p:sp>
      <p:sp>
        <p:nvSpPr>
          <p:cNvPr id="9" name="Rechteck 8">
            <a:extLst>
              <a:ext uri="{FF2B5EF4-FFF2-40B4-BE49-F238E27FC236}">
                <a16:creationId xmlns:a16="http://schemas.microsoft.com/office/drawing/2014/main" id="{7C0495D6-D196-3CE8-4E65-5FA17DF33F47}"/>
              </a:ext>
            </a:extLst>
          </p:cNvPr>
          <p:cNvSpPr/>
          <p:nvPr/>
        </p:nvSpPr>
        <p:spPr>
          <a:xfrm>
            <a:off x="590174" y="1225974"/>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Meisterschaft</a:t>
            </a:r>
            <a:endParaRPr lang="de-DE" sz="1400" dirty="0" err="1">
              <a:solidFill>
                <a:schemeClr val="tx1"/>
              </a:solidFill>
            </a:endParaRPr>
          </a:p>
        </p:txBody>
      </p:sp>
      <p:sp>
        <p:nvSpPr>
          <p:cNvPr id="10" name="Rechteck 9">
            <a:extLst>
              <a:ext uri="{FF2B5EF4-FFF2-40B4-BE49-F238E27FC236}">
                <a16:creationId xmlns:a16="http://schemas.microsoft.com/office/drawing/2014/main" id="{FA2E4BD6-58D8-FA83-97BC-066CCE68EA11}"/>
              </a:ext>
            </a:extLst>
          </p:cNvPr>
          <p:cNvSpPr/>
          <p:nvPr/>
        </p:nvSpPr>
        <p:spPr>
          <a:xfrm>
            <a:off x="650239" y="3748193"/>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Neue Inhalte</a:t>
            </a:r>
            <a:endParaRPr lang="de-DE" sz="1400" dirty="0" err="1">
              <a:solidFill>
                <a:schemeClr val="tx1"/>
              </a:solidFill>
            </a:endParaRPr>
          </a:p>
        </p:txBody>
      </p:sp>
      <p:sp>
        <p:nvSpPr>
          <p:cNvPr id="11" name="Rechteck 10">
            <a:extLst>
              <a:ext uri="{FF2B5EF4-FFF2-40B4-BE49-F238E27FC236}">
                <a16:creationId xmlns:a16="http://schemas.microsoft.com/office/drawing/2014/main" id="{CC765933-71B1-1942-B6DB-A619FDB55D15}"/>
              </a:ext>
            </a:extLst>
          </p:cNvPr>
          <p:cNvSpPr/>
          <p:nvPr/>
        </p:nvSpPr>
        <p:spPr>
          <a:xfrm>
            <a:off x="487680" y="264012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Revision</a:t>
            </a:r>
            <a:endParaRPr lang="de-DE" sz="1400" dirty="0" err="1">
              <a:solidFill>
                <a:schemeClr val="tx1"/>
              </a:solidFill>
            </a:endParaRPr>
          </a:p>
        </p:txBody>
      </p:sp>
    </p:spTree>
    <p:extLst>
      <p:ext uri="{BB962C8B-B14F-4D97-AF65-F5344CB8AC3E}">
        <p14:creationId xmlns:p14="http://schemas.microsoft.com/office/powerpoint/2010/main" val="182361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57CB6-DCA9-CB49-9A7F-DAF3AACA47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446D91-2816-B9A1-6BDE-D4BE62189E5A}"/>
              </a:ext>
            </a:extLst>
          </p:cNvPr>
          <p:cNvSpPr>
            <a:spLocks noGrp="1"/>
          </p:cNvSpPr>
          <p:nvPr>
            <p:ph type="title"/>
          </p:nvPr>
        </p:nvSpPr>
        <p:spPr>
          <a:xfrm>
            <a:off x="288927" y="201138"/>
            <a:ext cx="7363157" cy="493890"/>
          </a:xfrm>
        </p:spPr>
        <p:txBody>
          <a:bodyPr anchor="ctr">
            <a:normAutofit/>
          </a:bodyPr>
          <a:lstStyle/>
          <a:p>
            <a:r>
              <a:rPr lang="de-DE"/>
              <a:t>Warum ist das relevant? - Spiralcurriculum</a:t>
            </a:r>
          </a:p>
        </p:txBody>
      </p:sp>
      <p:pic>
        <p:nvPicPr>
          <p:cNvPr id="7" name="Inhaltsplatzhalter 6">
            <a:extLst>
              <a:ext uri="{FF2B5EF4-FFF2-40B4-BE49-F238E27FC236}">
                <a16:creationId xmlns:a16="http://schemas.microsoft.com/office/drawing/2014/main" id="{D4A965CA-ED20-709C-E9DB-DD4E437B942D}"/>
              </a:ext>
            </a:extLst>
          </p:cNvPr>
          <p:cNvPicPr>
            <a:picLocks noGrp="1" noChangeAspect="1"/>
          </p:cNvPicPr>
          <p:nvPr>
            <p:ph idx="1"/>
          </p:nvPr>
        </p:nvPicPr>
        <p:blipFill>
          <a:blip r:embed="rId2"/>
          <a:stretch>
            <a:fillRect/>
          </a:stretch>
        </p:blipFill>
        <p:spPr>
          <a:xfrm>
            <a:off x="590174" y="1031082"/>
            <a:ext cx="3475791" cy="3757613"/>
          </a:xfrm>
          <a:prstGeom prst="rect">
            <a:avLst/>
          </a:prstGeom>
          <a:noFill/>
        </p:spPr>
      </p:pic>
      <p:sp>
        <p:nvSpPr>
          <p:cNvPr id="12" name="Footer Placeholder 3">
            <a:extLst>
              <a:ext uri="{FF2B5EF4-FFF2-40B4-BE49-F238E27FC236}">
                <a16:creationId xmlns:a16="http://schemas.microsoft.com/office/drawing/2014/main" id="{BDF9726E-2F51-D29E-A1D1-47A663C0DC4D}"/>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72CAB300-1C61-440B-D8EE-392DD19789D9}"/>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13</a:t>
            </a:fld>
            <a:endParaRPr lang="de-DE"/>
          </a:p>
        </p:txBody>
      </p:sp>
      <p:sp>
        <p:nvSpPr>
          <p:cNvPr id="14" name="Content Placeholder 5">
            <a:extLst>
              <a:ext uri="{FF2B5EF4-FFF2-40B4-BE49-F238E27FC236}">
                <a16:creationId xmlns:a16="http://schemas.microsoft.com/office/drawing/2014/main" id="{70C26D22-EC68-84B8-0B9B-80133926620B}"/>
              </a:ext>
            </a:extLst>
          </p:cNvPr>
          <p:cNvSpPr>
            <a:spLocks noGrp="1"/>
          </p:cNvSpPr>
          <p:nvPr>
            <p:ph idx="13"/>
          </p:nvPr>
        </p:nvSpPr>
        <p:spPr>
          <a:xfrm>
            <a:off x="4776787" y="1031082"/>
            <a:ext cx="4078288" cy="3757613"/>
          </a:xfrm>
        </p:spPr>
        <p:txBody>
          <a:bodyPr/>
          <a:lstStyle/>
          <a:p>
            <a:pPr marL="285750" indent="-285750">
              <a:buFont typeface="Arial" panose="020B0604020202020204" pitchFamily="34" charset="0"/>
              <a:buChar char="•"/>
            </a:pPr>
            <a:r>
              <a:rPr lang="en-US"/>
              <a:t>Lerninhalte können im Laufe der Zeit immer wieder präsentiert werden</a:t>
            </a:r>
          </a:p>
          <a:p>
            <a:pPr marL="285750" indent="-285750">
              <a:buFont typeface="Arial" panose="020B0604020202020204" pitchFamily="34" charset="0"/>
              <a:buChar char="•"/>
            </a:pPr>
            <a:r>
              <a:rPr lang="en-US"/>
              <a:t>Anspruch steigt weiter an</a:t>
            </a:r>
          </a:p>
          <a:p>
            <a:pPr marL="285750" indent="-285750">
              <a:buFont typeface="Arial" panose="020B0604020202020204" pitchFamily="34" charset="0"/>
              <a:buChar char="•"/>
            </a:pPr>
            <a:r>
              <a:rPr lang="en-US"/>
              <a:t>Komplexe Konzepte wie kritischer Umgang mit dem Internet lassen sich bereits früh einführen</a:t>
            </a:r>
          </a:p>
          <a:p>
            <a:pPr marL="285750" indent="-285750">
              <a:buFont typeface="Arial" panose="020B0604020202020204" pitchFamily="34" charset="0"/>
              <a:buChar char="•"/>
            </a:pPr>
            <a:r>
              <a:rPr lang="en-US"/>
              <a:t>Die grundlegenden Fähigkeiten des kritischen Denkens sind dieselben, ob on- oder offline</a:t>
            </a:r>
          </a:p>
          <a:p>
            <a:pPr marL="519750" lvl="2" indent="-285750"/>
            <a:r>
              <a:rPr lang="en-US"/>
              <a:t>Kindergarten: “Stimmt das”? “Warum”?</a:t>
            </a:r>
          </a:p>
        </p:txBody>
      </p:sp>
      <p:sp>
        <p:nvSpPr>
          <p:cNvPr id="8" name="Rechteck 7">
            <a:extLst>
              <a:ext uri="{FF2B5EF4-FFF2-40B4-BE49-F238E27FC236}">
                <a16:creationId xmlns:a16="http://schemas.microsoft.com/office/drawing/2014/main" id="{F694C6EA-6D38-6AA5-A541-EEE61A98D42E}"/>
              </a:ext>
            </a:extLst>
          </p:cNvPr>
          <p:cNvSpPr/>
          <p:nvPr/>
        </p:nvSpPr>
        <p:spPr>
          <a:xfrm>
            <a:off x="2661919" y="445008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Schwierigkeit</a:t>
            </a:r>
            <a:endParaRPr lang="de-DE" sz="1400" dirty="0" err="1">
              <a:solidFill>
                <a:schemeClr val="tx1"/>
              </a:solidFill>
            </a:endParaRPr>
          </a:p>
        </p:txBody>
      </p:sp>
      <p:sp>
        <p:nvSpPr>
          <p:cNvPr id="9" name="Rechteck 8">
            <a:extLst>
              <a:ext uri="{FF2B5EF4-FFF2-40B4-BE49-F238E27FC236}">
                <a16:creationId xmlns:a16="http://schemas.microsoft.com/office/drawing/2014/main" id="{77F069C8-F588-92B9-458C-50C8745E4B75}"/>
              </a:ext>
            </a:extLst>
          </p:cNvPr>
          <p:cNvSpPr/>
          <p:nvPr/>
        </p:nvSpPr>
        <p:spPr>
          <a:xfrm>
            <a:off x="590174" y="1225974"/>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Meisterschaft</a:t>
            </a:r>
            <a:endParaRPr lang="de-DE" sz="1400" dirty="0" err="1">
              <a:solidFill>
                <a:schemeClr val="tx1"/>
              </a:solidFill>
            </a:endParaRPr>
          </a:p>
        </p:txBody>
      </p:sp>
      <p:sp>
        <p:nvSpPr>
          <p:cNvPr id="10" name="Rechteck 9">
            <a:extLst>
              <a:ext uri="{FF2B5EF4-FFF2-40B4-BE49-F238E27FC236}">
                <a16:creationId xmlns:a16="http://schemas.microsoft.com/office/drawing/2014/main" id="{B3C68205-9AE3-06D8-D98D-2DE34BD8BC06}"/>
              </a:ext>
            </a:extLst>
          </p:cNvPr>
          <p:cNvSpPr/>
          <p:nvPr/>
        </p:nvSpPr>
        <p:spPr>
          <a:xfrm>
            <a:off x="650239" y="3748193"/>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Neue Inhalte</a:t>
            </a:r>
            <a:endParaRPr lang="de-DE" sz="1400" dirty="0" err="1">
              <a:solidFill>
                <a:schemeClr val="tx1"/>
              </a:solidFill>
            </a:endParaRPr>
          </a:p>
        </p:txBody>
      </p:sp>
      <p:sp>
        <p:nvSpPr>
          <p:cNvPr id="11" name="Rechteck 10">
            <a:extLst>
              <a:ext uri="{FF2B5EF4-FFF2-40B4-BE49-F238E27FC236}">
                <a16:creationId xmlns:a16="http://schemas.microsoft.com/office/drawing/2014/main" id="{1BAAC98C-1E44-989F-5255-2FC492E6BA22}"/>
              </a:ext>
            </a:extLst>
          </p:cNvPr>
          <p:cNvSpPr/>
          <p:nvPr/>
        </p:nvSpPr>
        <p:spPr>
          <a:xfrm>
            <a:off x="487680" y="264012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Revision</a:t>
            </a:r>
            <a:endParaRPr lang="de-DE" sz="1400" dirty="0" err="1">
              <a:solidFill>
                <a:schemeClr val="tx1"/>
              </a:solidFill>
            </a:endParaRPr>
          </a:p>
        </p:txBody>
      </p:sp>
    </p:spTree>
    <p:extLst>
      <p:ext uri="{BB962C8B-B14F-4D97-AF65-F5344CB8AC3E}">
        <p14:creationId xmlns:p14="http://schemas.microsoft.com/office/powerpoint/2010/main" val="398276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C601-1264-5CF7-CBD8-34269D41D8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A8CB33-C600-5368-2580-FC42FC5191D7}"/>
              </a:ext>
            </a:extLst>
          </p:cNvPr>
          <p:cNvSpPr>
            <a:spLocks noGrp="1"/>
          </p:cNvSpPr>
          <p:nvPr>
            <p:ph type="title"/>
          </p:nvPr>
        </p:nvSpPr>
        <p:spPr>
          <a:xfrm>
            <a:off x="288927" y="201138"/>
            <a:ext cx="7363157" cy="493890"/>
          </a:xfrm>
        </p:spPr>
        <p:txBody>
          <a:bodyPr anchor="ctr">
            <a:normAutofit/>
          </a:bodyPr>
          <a:lstStyle/>
          <a:p>
            <a:r>
              <a:rPr lang="de-DE"/>
              <a:t>Warum ist das relevant? - Spiralcurriculum</a:t>
            </a:r>
          </a:p>
        </p:txBody>
      </p:sp>
      <p:pic>
        <p:nvPicPr>
          <p:cNvPr id="7" name="Inhaltsplatzhalter 6">
            <a:extLst>
              <a:ext uri="{FF2B5EF4-FFF2-40B4-BE49-F238E27FC236}">
                <a16:creationId xmlns:a16="http://schemas.microsoft.com/office/drawing/2014/main" id="{EB7C2D26-AE91-5C28-B60C-86B61CBF037A}"/>
              </a:ext>
            </a:extLst>
          </p:cNvPr>
          <p:cNvPicPr>
            <a:picLocks noGrp="1" noChangeAspect="1"/>
          </p:cNvPicPr>
          <p:nvPr>
            <p:ph idx="1"/>
          </p:nvPr>
        </p:nvPicPr>
        <p:blipFill>
          <a:blip r:embed="rId2"/>
          <a:stretch>
            <a:fillRect/>
          </a:stretch>
        </p:blipFill>
        <p:spPr>
          <a:xfrm>
            <a:off x="590174" y="1031082"/>
            <a:ext cx="3475791" cy="3757613"/>
          </a:xfrm>
          <a:prstGeom prst="rect">
            <a:avLst/>
          </a:prstGeom>
          <a:noFill/>
        </p:spPr>
      </p:pic>
      <p:sp>
        <p:nvSpPr>
          <p:cNvPr id="12" name="Footer Placeholder 3">
            <a:extLst>
              <a:ext uri="{FF2B5EF4-FFF2-40B4-BE49-F238E27FC236}">
                <a16:creationId xmlns:a16="http://schemas.microsoft.com/office/drawing/2014/main" id="{5BAC9CFA-4979-B065-AE5E-5CB0D1DAFF1A}"/>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3E394AF3-A8DE-96F5-3828-92EF33586018}"/>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14</a:t>
            </a:fld>
            <a:endParaRPr lang="de-DE"/>
          </a:p>
        </p:txBody>
      </p:sp>
      <p:sp>
        <p:nvSpPr>
          <p:cNvPr id="14" name="Content Placeholder 5">
            <a:extLst>
              <a:ext uri="{FF2B5EF4-FFF2-40B4-BE49-F238E27FC236}">
                <a16:creationId xmlns:a16="http://schemas.microsoft.com/office/drawing/2014/main" id="{9654508B-5E9C-39EC-463F-720838BAAE97}"/>
              </a:ext>
            </a:extLst>
          </p:cNvPr>
          <p:cNvSpPr>
            <a:spLocks noGrp="1"/>
          </p:cNvSpPr>
          <p:nvPr>
            <p:ph idx="13"/>
          </p:nvPr>
        </p:nvSpPr>
        <p:spPr>
          <a:xfrm>
            <a:off x="4776787" y="1031082"/>
            <a:ext cx="4078288" cy="3757613"/>
          </a:xfrm>
        </p:spPr>
        <p:txBody>
          <a:bodyPr/>
          <a:lstStyle/>
          <a:p>
            <a:pPr marL="285750" indent="-285750">
              <a:buFont typeface="Arial" panose="020B0604020202020204" pitchFamily="34" charset="0"/>
              <a:buChar char="•"/>
            </a:pPr>
            <a:r>
              <a:rPr lang="en-US"/>
              <a:t>Lerninhalte können im Laufe der Zeit immer wieder präsentiert werden</a:t>
            </a:r>
          </a:p>
          <a:p>
            <a:pPr marL="285750" indent="-285750">
              <a:buFont typeface="Arial" panose="020B0604020202020204" pitchFamily="34" charset="0"/>
              <a:buChar char="•"/>
            </a:pPr>
            <a:r>
              <a:rPr lang="en-US"/>
              <a:t>Anspruch steigt weiter an</a:t>
            </a:r>
          </a:p>
          <a:p>
            <a:pPr marL="285750" indent="-285750">
              <a:buFont typeface="Arial" panose="020B0604020202020204" pitchFamily="34" charset="0"/>
              <a:buChar char="•"/>
            </a:pPr>
            <a:r>
              <a:rPr lang="en-US"/>
              <a:t>Komplexe Konzepte wie kritischer Umgang mit dem Internet lassen sich bereits früh einführen</a:t>
            </a:r>
          </a:p>
          <a:p>
            <a:pPr marL="285750" indent="-285750">
              <a:buFont typeface="Arial" panose="020B0604020202020204" pitchFamily="34" charset="0"/>
              <a:buChar char="•"/>
            </a:pPr>
            <a:r>
              <a:rPr lang="en-US"/>
              <a:t>Die grundlegenden Fähigkeiten des kritischen Denkens sind dieselben, ob on- oder offline</a:t>
            </a:r>
          </a:p>
          <a:p>
            <a:pPr marL="519750" lvl="2" indent="-285750"/>
            <a:r>
              <a:rPr lang="en-US"/>
              <a:t>Kindergarten: “Stimmt das”? “Warum”?</a:t>
            </a:r>
          </a:p>
          <a:p>
            <a:pPr marL="519750" lvl="2" indent="-285750"/>
            <a:r>
              <a:rPr lang="en-US"/>
              <a:t>Grundschule: “Welche Quelle ist verlässlicher?”</a:t>
            </a:r>
          </a:p>
        </p:txBody>
      </p:sp>
      <p:sp>
        <p:nvSpPr>
          <p:cNvPr id="8" name="Rechteck 7">
            <a:extLst>
              <a:ext uri="{FF2B5EF4-FFF2-40B4-BE49-F238E27FC236}">
                <a16:creationId xmlns:a16="http://schemas.microsoft.com/office/drawing/2014/main" id="{B55D85B6-E5DA-CB5C-7A6C-BD0702496C29}"/>
              </a:ext>
            </a:extLst>
          </p:cNvPr>
          <p:cNvSpPr/>
          <p:nvPr/>
        </p:nvSpPr>
        <p:spPr>
          <a:xfrm>
            <a:off x="2661919" y="445008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Schwierigkeit</a:t>
            </a:r>
            <a:endParaRPr lang="de-DE" sz="1400" dirty="0" err="1">
              <a:solidFill>
                <a:schemeClr val="tx1"/>
              </a:solidFill>
            </a:endParaRPr>
          </a:p>
        </p:txBody>
      </p:sp>
      <p:sp>
        <p:nvSpPr>
          <p:cNvPr id="9" name="Rechteck 8">
            <a:extLst>
              <a:ext uri="{FF2B5EF4-FFF2-40B4-BE49-F238E27FC236}">
                <a16:creationId xmlns:a16="http://schemas.microsoft.com/office/drawing/2014/main" id="{B8A50872-C466-B8B9-EBDC-6584539CA702}"/>
              </a:ext>
            </a:extLst>
          </p:cNvPr>
          <p:cNvSpPr/>
          <p:nvPr/>
        </p:nvSpPr>
        <p:spPr>
          <a:xfrm>
            <a:off x="590174" y="1225974"/>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Meisterschaft</a:t>
            </a:r>
            <a:endParaRPr lang="de-DE" sz="1400" dirty="0" err="1">
              <a:solidFill>
                <a:schemeClr val="tx1"/>
              </a:solidFill>
            </a:endParaRPr>
          </a:p>
        </p:txBody>
      </p:sp>
      <p:sp>
        <p:nvSpPr>
          <p:cNvPr id="10" name="Rechteck 9">
            <a:extLst>
              <a:ext uri="{FF2B5EF4-FFF2-40B4-BE49-F238E27FC236}">
                <a16:creationId xmlns:a16="http://schemas.microsoft.com/office/drawing/2014/main" id="{FC2CFAB1-4E6B-E3C9-4C67-C9431F67B6D5}"/>
              </a:ext>
            </a:extLst>
          </p:cNvPr>
          <p:cNvSpPr/>
          <p:nvPr/>
        </p:nvSpPr>
        <p:spPr>
          <a:xfrm>
            <a:off x="650239" y="3748193"/>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Neue Inhalte</a:t>
            </a:r>
            <a:endParaRPr lang="de-DE" sz="1400" dirty="0" err="1">
              <a:solidFill>
                <a:schemeClr val="tx1"/>
              </a:solidFill>
            </a:endParaRPr>
          </a:p>
        </p:txBody>
      </p:sp>
      <p:sp>
        <p:nvSpPr>
          <p:cNvPr id="11" name="Rechteck 10">
            <a:extLst>
              <a:ext uri="{FF2B5EF4-FFF2-40B4-BE49-F238E27FC236}">
                <a16:creationId xmlns:a16="http://schemas.microsoft.com/office/drawing/2014/main" id="{1630F44B-020B-3608-F953-4867F74E9796}"/>
              </a:ext>
            </a:extLst>
          </p:cNvPr>
          <p:cNvSpPr/>
          <p:nvPr/>
        </p:nvSpPr>
        <p:spPr>
          <a:xfrm>
            <a:off x="487680" y="264012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Revision</a:t>
            </a:r>
            <a:endParaRPr lang="de-DE" sz="1400" dirty="0" err="1">
              <a:solidFill>
                <a:schemeClr val="tx1"/>
              </a:solidFill>
            </a:endParaRPr>
          </a:p>
        </p:txBody>
      </p:sp>
    </p:spTree>
    <p:extLst>
      <p:ext uri="{BB962C8B-B14F-4D97-AF65-F5344CB8AC3E}">
        <p14:creationId xmlns:p14="http://schemas.microsoft.com/office/powerpoint/2010/main" val="178902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03CB-4DF9-23AB-7792-F33D888E7F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A9D6FA-C25D-A085-17B1-51EC5DA6F692}"/>
              </a:ext>
            </a:extLst>
          </p:cNvPr>
          <p:cNvSpPr>
            <a:spLocks noGrp="1"/>
          </p:cNvSpPr>
          <p:nvPr>
            <p:ph type="title"/>
          </p:nvPr>
        </p:nvSpPr>
        <p:spPr>
          <a:xfrm>
            <a:off x="288927" y="201138"/>
            <a:ext cx="7363157" cy="493890"/>
          </a:xfrm>
        </p:spPr>
        <p:txBody>
          <a:bodyPr anchor="ctr">
            <a:normAutofit/>
          </a:bodyPr>
          <a:lstStyle/>
          <a:p>
            <a:r>
              <a:rPr lang="de-DE"/>
              <a:t>Warum ist das relevant? - Spiralcurriculum</a:t>
            </a:r>
          </a:p>
        </p:txBody>
      </p:sp>
      <p:pic>
        <p:nvPicPr>
          <p:cNvPr id="7" name="Inhaltsplatzhalter 6">
            <a:extLst>
              <a:ext uri="{FF2B5EF4-FFF2-40B4-BE49-F238E27FC236}">
                <a16:creationId xmlns:a16="http://schemas.microsoft.com/office/drawing/2014/main" id="{A37FCAF3-EC79-A4CD-BF99-4E501861FFE1}"/>
              </a:ext>
            </a:extLst>
          </p:cNvPr>
          <p:cNvPicPr>
            <a:picLocks noGrp="1" noChangeAspect="1"/>
          </p:cNvPicPr>
          <p:nvPr>
            <p:ph idx="1"/>
          </p:nvPr>
        </p:nvPicPr>
        <p:blipFill>
          <a:blip r:embed="rId2"/>
          <a:stretch>
            <a:fillRect/>
          </a:stretch>
        </p:blipFill>
        <p:spPr>
          <a:xfrm>
            <a:off x="590174" y="1031082"/>
            <a:ext cx="3475791" cy="3757613"/>
          </a:xfrm>
          <a:prstGeom prst="rect">
            <a:avLst/>
          </a:prstGeom>
          <a:noFill/>
        </p:spPr>
      </p:pic>
      <p:sp>
        <p:nvSpPr>
          <p:cNvPr id="12" name="Footer Placeholder 3">
            <a:extLst>
              <a:ext uri="{FF2B5EF4-FFF2-40B4-BE49-F238E27FC236}">
                <a16:creationId xmlns:a16="http://schemas.microsoft.com/office/drawing/2014/main" id="{8972A89B-C77B-BB70-65BA-773557A8EEED}"/>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E8B8E046-37AA-1F65-5EAB-B7D4CCFE9489}"/>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15</a:t>
            </a:fld>
            <a:endParaRPr lang="de-DE"/>
          </a:p>
        </p:txBody>
      </p:sp>
      <p:sp>
        <p:nvSpPr>
          <p:cNvPr id="14" name="Content Placeholder 5">
            <a:extLst>
              <a:ext uri="{FF2B5EF4-FFF2-40B4-BE49-F238E27FC236}">
                <a16:creationId xmlns:a16="http://schemas.microsoft.com/office/drawing/2014/main" id="{6E2C65C8-C549-C16E-AAE8-34648B8522B3}"/>
              </a:ext>
            </a:extLst>
          </p:cNvPr>
          <p:cNvSpPr>
            <a:spLocks noGrp="1"/>
          </p:cNvSpPr>
          <p:nvPr>
            <p:ph idx="13"/>
          </p:nvPr>
        </p:nvSpPr>
        <p:spPr>
          <a:xfrm>
            <a:off x="4776787" y="1031082"/>
            <a:ext cx="4078288" cy="3757613"/>
          </a:xfrm>
        </p:spPr>
        <p:txBody>
          <a:bodyPr/>
          <a:lstStyle/>
          <a:p>
            <a:pPr marL="285750" indent="-285750">
              <a:buFont typeface="Arial" panose="020B0604020202020204" pitchFamily="34" charset="0"/>
              <a:buChar char="•"/>
            </a:pPr>
            <a:r>
              <a:rPr lang="en-US"/>
              <a:t>Lerninhalte können im Laufe der Zeit immer wieder präsentiert werden</a:t>
            </a:r>
          </a:p>
          <a:p>
            <a:pPr marL="285750" indent="-285750">
              <a:buFont typeface="Arial" panose="020B0604020202020204" pitchFamily="34" charset="0"/>
              <a:buChar char="•"/>
            </a:pPr>
            <a:r>
              <a:rPr lang="en-US"/>
              <a:t>Anspruch steigt weiter an</a:t>
            </a:r>
          </a:p>
          <a:p>
            <a:pPr marL="285750" indent="-285750">
              <a:buFont typeface="Arial" panose="020B0604020202020204" pitchFamily="34" charset="0"/>
              <a:buChar char="•"/>
            </a:pPr>
            <a:r>
              <a:rPr lang="en-US"/>
              <a:t>Komplexe Konzepte wie kritischer Umgang mit dem Internet lassen sich bereits früh einführen</a:t>
            </a:r>
          </a:p>
          <a:p>
            <a:pPr marL="285750" indent="-285750">
              <a:buFont typeface="Arial" panose="020B0604020202020204" pitchFamily="34" charset="0"/>
              <a:buChar char="•"/>
            </a:pPr>
            <a:r>
              <a:rPr lang="en-US"/>
              <a:t>Die grundlegenden Fähigkeiten des kritischen Denkens sind dieselben, ob on- oder offline</a:t>
            </a:r>
          </a:p>
          <a:p>
            <a:pPr marL="519750" lvl="2" indent="-285750"/>
            <a:r>
              <a:rPr lang="en-US"/>
              <a:t>Kindergarten: “Stimmt das”? “Warum”?</a:t>
            </a:r>
          </a:p>
          <a:p>
            <a:pPr marL="519750" lvl="2" indent="-285750"/>
            <a:r>
              <a:rPr lang="en-US"/>
              <a:t>Grundschule: “Welche Quelle ist verlässlicher?”</a:t>
            </a:r>
          </a:p>
          <a:p>
            <a:pPr marL="519750" lvl="2" indent="-285750"/>
            <a:r>
              <a:rPr lang="en-US"/>
              <a:t>Sekundarstufe: “Welche Evidenzen sprechen für welchen Standpunkt?”</a:t>
            </a:r>
          </a:p>
        </p:txBody>
      </p:sp>
      <p:sp>
        <p:nvSpPr>
          <p:cNvPr id="8" name="Rechteck 7">
            <a:extLst>
              <a:ext uri="{FF2B5EF4-FFF2-40B4-BE49-F238E27FC236}">
                <a16:creationId xmlns:a16="http://schemas.microsoft.com/office/drawing/2014/main" id="{9C3248B1-FD14-16FD-2511-24D4864124A2}"/>
              </a:ext>
            </a:extLst>
          </p:cNvPr>
          <p:cNvSpPr/>
          <p:nvPr/>
        </p:nvSpPr>
        <p:spPr>
          <a:xfrm>
            <a:off x="2661919" y="445008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Schwierigkeit</a:t>
            </a:r>
            <a:endParaRPr lang="de-DE" sz="1400" dirty="0" err="1">
              <a:solidFill>
                <a:schemeClr val="tx1"/>
              </a:solidFill>
            </a:endParaRPr>
          </a:p>
        </p:txBody>
      </p:sp>
      <p:sp>
        <p:nvSpPr>
          <p:cNvPr id="9" name="Rechteck 8">
            <a:extLst>
              <a:ext uri="{FF2B5EF4-FFF2-40B4-BE49-F238E27FC236}">
                <a16:creationId xmlns:a16="http://schemas.microsoft.com/office/drawing/2014/main" id="{3E0922F7-408E-A88E-71FC-83FDAAD6157E}"/>
              </a:ext>
            </a:extLst>
          </p:cNvPr>
          <p:cNvSpPr/>
          <p:nvPr/>
        </p:nvSpPr>
        <p:spPr>
          <a:xfrm>
            <a:off x="590174" y="1225974"/>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Meisterschaft</a:t>
            </a:r>
            <a:endParaRPr lang="de-DE" sz="1400" dirty="0" err="1">
              <a:solidFill>
                <a:schemeClr val="tx1"/>
              </a:solidFill>
            </a:endParaRPr>
          </a:p>
        </p:txBody>
      </p:sp>
      <p:sp>
        <p:nvSpPr>
          <p:cNvPr id="10" name="Rechteck 9">
            <a:extLst>
              <a:ext uri="{FF2B5EF4-FFF2-40B4-BE49-F238E27FC236}">
                <a16:creationId xmlns:a16="http://schemas.microsoft.com/office/drawing/2014/main" id="{E8091C78-E5FB-1C4C-D8EA-02A11B1A6681}"/>
              </a:ext>
            </a:extLst>
          </p:cNvPr>
          <p:cNvSpPr/>
          <p:nvPr/>
        </p:nvSpPr>
        <p:spPr>
          <a:xfrm>
            <a:off x="650239" y="3748193"/>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Neue Inhalte</a:t>
            </a:r>
            <a:endParaRPr lang="de-DE" sz="1400" dirty="0" err="1">
              <a:solidFill>
                <a:schemeClr val="tx1"/>
              </a:solidFill>
            </a:endParaRPr>
          </a:p>
        </p:txBody>
      </p:sp>
      <p:sp>
        <p:nvSpPr>
          <p:cNvPr id="11" name="Rechteck 10">
            <a:extLst>
              <a:ext uri="{FF2B5EF4-FFF2-40B4-BE49-F238E27FC236}">
                <a16:creationId xmlns:a16="http://schemas.microsoft.com/office/drawing/2014/main" id="{E4B2BF89-C912-7859-214E-D3C14EBAD2C6}"/>
              </a:ext>
            </a:extLst>
          </p:cNvPr>
          <p:cNvSpPr/>
          <p:nvPr/>
        </p:nvSpPr>
        <p:spPr>
          <a:xfrm>
            <a:off x="487680" y="2640120"/>
            <a:ext cx="120904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400">
                <a:solidFill>
                  <a:schemeClr val="tx1"/>
                </a:solidFill>
              </a:rPr>
              <a:t>Revision</a:t>
            </a:r>
            <a:endParaRPr lang="de-DE" sz="1400" dirty="0" err="1">
              <a:solidFill>
                <a:schemeClr val="tx1"/>
              </a:solidFill>
            </a:endParaRPr>
          </a:p>
        </p:txBody>
      </p:sp>
    </p:spTree>
    <p:extLst>
      <p:ext uri="{BB962C8B-B14F-4D97-AF65-F5344CB8AC3E}">
        <p14:creationId xmlns:p14="http://schemas.microsoft.com/office/powerpoint/2010/main" val="11823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7721-399A-364F-3CA3-88566E8D34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83BDF9-1BC4-975F-6DFB-4D6BCEF74E76}"/>
              </a:ext>
            </a:extLst>
          </p:cNvPr>
          <p:cNvSpPr>
            <a:spLocks noGrp="1"/>
          </p:cNvSpPr>
          <p:nvPr>
            <p:ph type="title"/>
          </p:nvPr>
        </p:nvSpPr>
        <p:spPr>
          <a:xfrm>
            <a:off x="288927" y="201138"/>
            <a:ext cx="7363157" cy="493890"/>
          </a:xfrm>
        </p:spPr>
        <p:txBody>
          <a:bodyPr anchor="ctr">
            <a:normAutofit/>
          </a:bodyPr>
          <a:lstStyle/>
          <a:p>
            <a:r>
              <a:rPr lang="de-DE"/>
              <a:t>Warum ist das relevant? – Future Skills</a:t>
            </a:r>
          </a:p>
        </p:txBody>
      </p:sp>
      <p:pic>
        <p:nvPicPr>
          <p:cNvPr id="11" name="Inhaltsplatzhalter 10">
            <a:extLst>
              <a:ext uri="{FF2B5EF4-FFF2-40B4-BE49-F238E27FC236}">
                <a16:creationId xmlns:a16="http://schemas.microsoft.com/office/drawing/2014/main" id="{84E2470E-58F1-FADC-21C7-AC1649629443}"/>
              </a:ext>
            </a:extLst>
          </p:cNvPr>
          <p:cNvPicPr>
            <a:picLocks noGrp="1" noChangeAspect="1"/>
          </p:cNvPicPr>
          <p:nvPr>
            <p:ph idx="1"/>
          </p:nvPr>
        </p:nvPicPr>
        <p:blipFill>
          <a:blip r:embed="rId2"/>
          <a:stretch>
            <a:fillRect/>
          </a:stretch>
        </p:blipFill>
        <p:spPr>
          <a:xfrm>
            <a:off x="2558986" y="846890"/>
            <a:ext cx="4026027" cy="4076990"/>
          </a:xfrm>
          <a:prstGeom prst="rect">
            <a:avLst/>
          </a:prstGeom>
          <a:noFill/>
        </p:spPr>
      </p:pic>
      <p:sp>
        <p:nvSpPr>
          <p:cNvPr id="16" name="Footer Placeholder 3">
            <a:extLst>
              <a:ext uri="{FF2B5EF4-FFF2-40B4-BE49-F238E27FC236}">
                <a16:creationId xmlns:a16="http://schemas.microsoft.com/office/drawing/2014/main" id="{F6FF5788-7DFE-C445-7BEB-5C4E521EA385}"/>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279DB29A-0745-08EE-7704-17B3074C3206}"/>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16</a:t>
            </a:fld>
            <a:endParaRPr lang="de-DE"/>
          </a:p>
        </p:txBody>
      </p:sp>
    </p:spTree>
    <p:extLst>
      <p:ext uri="{BB962C8B-B14F-4D97-AF65-F5344CB8AC3E}">
        <p14:creationId xmlns:p14="http://schemas.microsoft.com/office/powerpoint/2010/main" val="122063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443B-1598-AC40-3A27-FA063E7568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92C205-7FCE-D75D-36FF-2BAC362C30EF}"/>
              </a:ext>
            </a:extLst>
          </p:cNvPr>
          <p:cNvSpPr>
            <a:spLocks noGrp="1"/>
          </p:cNvSpPr>
          <p:nvPr>
            <p:ph type="title"/>
          </p:nvPr>
        </p:nvSpPr>
        <p:spPr>
          <a:xfrm>
            <a:off x="288927" y="201138"/>
            <a:ext cx="7363157" cy="493890"/>
          </a:xfrm>
        </p:spPr>
        <p:txBody>
          <a:bodyPr anchor="ctr">
            <a:normAutofit/>
          </a:bodyPr>
          <a:lstStyle/>
          <a:p>
            <a:r>
              <a:rPr lang="de-DE"/>
              <a:t>Warum ist das relevant? – Future Skills</a:t>
            </a:r>
          </a:p>
        </p:txBody>
      </p:sp>
      <p:pic>
        <p:nvPicPr>
          <p:cNvPr id="11" name="Inhaltsplatzhalter 10">
            <a:extLst>
              <a:ext uri="{FF2B5EF4-FFF2-40B4-BE49-F238E27FC236}">
                <a16:creationId xmlns:a16="http://schemas.microsoft.com/office/drawing/2014/main" id="{82F48958-F608-73EB-7310-950558B9F5F0}"/>
              </a:ext>
            </a:extLst>
          </p:cNvPr>
          <p:cNvPicPr>
            <a:picLocks noGrp="1" noChangeAspect="1"/>
          </p:cNvPicPr>
          <p:nvPr>
            <p:ph idx="1"/>
          </p:nvPr>
        </p:nvPicPr>
        <p:blipFill>
          <a:blip r:embed="rId2"/>
          <a:srcRect b="41366"/>
          <a:stretch>
            <a:fillRect/>
          </a:stretch>
        </p:blipFill>
        <p:spPr>
          <a:xfrm>
            <a:off x="1090913" y="1355301"/>
            <a:ext cx="6380032" cy="3788199"/>
          </a:xfrm>
          <a:prstGeom prst="rect">
            <a:avLst/>
          </a:prstGeom>
          <a:noFill/>
        </p:spPr>
      </p:pic>
      <p:sp>
        <p:nvSpPr>
          <p:cNvPr id="16" name="Footer Placeholder 3">
            <a:extLst>
              <a:ext uri="{FF2B5EF4-FFF2-40B4-BE49-F238E27FC236}">
                <a16:creationId xmlns:a16="http://schemas.microsoft.com/office/drawing/2014/main" id="{10388F48-7641-AAE8-CE16-533962150466}"/>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C5DA61D1-4DF6-0AB1-18B6-0D978A5B5D9B}"/>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17</a:t>
            </a:fld>
            <a:endParaRPr lang="de-DE"/>
          </a:p>
        </p:txBody>
      </p:sp>
      <p:sp>
        <p:nvSpPr>
          <p:cNvPr id="3" name="Ellipse 2">
            <a:extLst>
              <a:ext uri="{FF2B5EF4-FFF2-40B4-BE49-F238E27FC236}">
                <a16:creationId xmlns:a16="http://schemas.microsoft.com/office/drawing/2014/main" id="{AE3F83BF-FDE5-5B68-2691-4A1F7817A6FB}"/>
              </a:ext>
            </a:extLst>
          </p:cNvPr>
          <p:cNvSpPr/>
          <p:nvPr/>
        </p:nvSpPr>
        <p:spPr>
          <a:xfrm>
            <a:off x="4064000" y="1469813"/>
            <a:ext cx="440267" cy="1127760"/>
          </a:xfrm>
          <a:prstGeom prst="ellipse">
            <a:avLst/>
          </a:prstGeom>
          <a:noFill/>
          <a:ln>
            <a:solidFill>
              <a:srgbClr val="6DA5D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400" dirty="0" err="1"/>
          </a:p>
        </p:txBody>
      </p:sp>
      <p:sp>
        <p:nvSpPr>
          <p:cNvPr id="4" name="Textfeld 3">
            <a:extLst>
              <a:ext uri="{FF2B5EF4-FFF2-40B4-BE49-F238E27FC236}">
                <a16:creationId xmlns:a16="http://schemas.microsoft.com/office/drawing/2014/main" id="{6C48415C-35BF-9302-DAC0-95CD94A8A382}"/>
              </a:ext>
            </a:extLst>
          </p:cNvPr>
          <p:cNvSpPr txBox="1"/>
          <p:nvPr/>
        </p:nvSpPr>
        <p:spPr>
          <a:xfrm>
            <a:off x="4572000" y="904241"/>
            <a:ext cx="3443834" cy="851515"/>
          </a:xfrm>
          <a:prstGeom prst="rect">
            <a:avLst/>
          </a:prstGeom>
          <a:noFill/>
        </p:spPr>
        <p:txBody>
          <a:bodyPr wrap="square" lIns="0" tIns="0" rIns="0" bIns="0" rtlCol="0">
            <a:spAutoFit/>
          </a:bodyPr>
          <a:lstStyle/>
          <a:p>
            <a:pPr marL="285750" indent="-285750">
              <a:spcBef>
                <a:spcPts val="800"/>
              </a:spcBef>
              <a:buFont typeface="Arial" panose="020B0604020202020204" pitchFamily="34" charset="0"/>
              <a:buChar char="•"/>
            </a:pPr>
            <a:r>
              <a:rPr lang="de-DE" sz="1400">
                <a:solidFill>
                  <a:schemeClr val="accent1"/>
                </a:solidFill>
              </a:rPr>
              <a:t>Mit digitalen Medien umgehen</a:t>
            </a:r>
          </a:p>
          <a:p>
            <a:pPr marL="285750" indent="-285750">
              <a:spcBef>
                <a:spcPts val="800"/>
              </a:spcBef>
              <a:buFont typeface="Arial" panose="020B0604020202020204" pitchFamily="34" charset="0"/>
              <a:buChar char="•"/>
            </a:pPr>
            <a:r>
              <a:rPr lang="de-DE" sz="1400">
                <a:solidFill>
                  <a:schemeClr val="accent1"/>
                </a:solidFill>
              </a:rPr>
              <a:t>Informationskompetenz</a:t>
            </a:r>
          </a:p>
          <a:p>
            <a:pPr marL="285750" indent="-285750">
              <a:spcBef>
                <a:spcPts val="800"/>
              </a:spcBef>
              <a:buFont typeface="Arial" panose="020B0604020202020204" pitchFamily="34" charset="0"/>
              <a:buChar char="•"/>
            </a:pPr>
            <a:r>
              <a:rPr lang="de-DE" sz="1400">
                <a:solidFill>
                  <a:schemeClr val="accent1"/>
                </a:solidFill>
              </a:rPr>
              <a:t>Sicherheit im digitalen Raum</a:t>
            </a:r>
            <a:endParaRPr lang="de-DE" sz="1400" dirty="0" err="1">
              <a:solidFill>
                <a:schemeClr val="accent1"/>
              </a:solidFill>
            </a:endParaRPr>
          </a:p>
        </p:txBody>
      </p:sp>
    </p:spTree>
    <p:extLst>
      <p:ext uri="{BB962C8B-B14F-4D97-AF65-F5344CB8AC3E}">
        <p14:creationId xmlns:p14="http://schemas.microsoft.com/office/powerpoint/2010/main" val="293067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BE21-4808-F2BE-C70B-33363FFD1E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6A252E-AD93-CA11-F38E-A8288917A3C3}"/>
              </a:ext>
            </a:extLst>
          </p:cNvPr>
          <p:cNvSpPr>
            <a:spLocks noGrp="1"/>
          </p:cNvSpPr>
          <p:nvPr>
            <p:ph type="title"/>
          </p:nvPr>
        </p:nvSpPr>
        <p:spPr>
          <a:xfrm>
            <a:off x="288927" y="201138"/>
            <a:ext cx="7363157" cy="493890"/>
          </a:xfrm>
        </p:spPr>
        <p:txBody>
          <a:bodyPr anchor="ctr">
            <a:normAutofit/>
          </a:bodyPr>
          <a:lstStyle/>
          <a:p>
            <a:r>
              <a:rPr lang="de-DE"/>
              <a:t>Warum ist das relevant? – Future Skills</a:t>
            </a:r>
          </a:p>
        </p:txBody>
      </p:sp>
      <p:pic>
        <p:nvPicPr>
          <p:cNvPr id="11" name="Inhaltsplatzhalter 10">
            <a:extLst>
              <a:ext uri="{FF2B5EF4-FFF2-40B4-BE49-F238E27FC236}">
                <a16:creationId xmlns:a16="http://schemas.microsoft.com/office/drawing/2014/main" id="{DEC908AC-FFCB-806D-5D89-0020085AD9CF}"/>
              </a:ext>
            </a:extLst>
          </p:cNvPr>
          <p:cNvPicPr>
            <a:picLocks noGrp="1" noChangeAspect="1"/>
          </p:cNvPicPr>
          <p:nvPr>
            <p:ph idx="1"/>
          </p:nvPr>
        </p:nvPicPr>
        <p:blipFill>
          <a:blip r:embed="rId2"/>
          <a:srcRect t="37629"/>
          <a:stretch>
            <a:fillRect/>
          </a:stretch>
        </p:blipFill>
        <p:spPr>
          <a:xfrm>
            <a:off x="1314251" y="795867"/>
            <a:ext cx="6380032" cy="4029649"/>
          </a:xfrm>
          <a:prstGeom prst="rect">
            <a:avLst/>
          </a:prstGeom>
          <a:noFill/>
        </p:spPr>
      </p:pic>
      <p:sp>
        <p:nvSpPr>
          <p:cNvPr id="16" name="Footer Placeholder 3">
            <a:extLst>
              <a:ext uri="{FF2B5EF4-FFF2-40B4-BE49-F238E27FC236}">
                <a16:creationId xmlns:a16="http://schemas.microsoft.com/office/drawing/2014/main" id="{6B218DB0-6ABD-0D23-8F14-29F0A58CD7A3}"/>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0F829299-1423-B563-02E6-9EBA741E15B4}"/>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18</a:t>
            </a:fld>
            <a:endParaRPr lang="de-DE"/>
          </a:p>
        </p:txBody>
      </p:sp>
      <p:sp>
        <p:nvSpPr>
          <p:cNvPr id="3" name="Ellipse 2">
            <a:extLst>
              <a:ext uri="{FF2B5EF4-FFF2-40B4-BE49-F238E27FC236}">
                <a16:creationId xmlns:a16="http://schemas.microsoft.com/office/drawing/2014/main" id="{03ECF35F-FA56-FB3D-EAAA-3EE5B46FAC5B}"/>
              </a:ext>
            </a:extLst>
          </p:cNvPr>
          <p:cNvSpPr/>
          <p:nvPr/>
        </p:nvSpPr>
        <p:spPr>
          <a:xfrm rot="20998602">
            <a:off x="4770965" y="3654214"/>
            <a:ext cx="440267" cy="1127760"/>
          </a:xfrm>
          <a:prstGeom prst="ellipse">
            <a:avLst/>
          </a:prstGeom>
          <a:noFill/>
          <a:ln>
            <a:solidFill>
              <a:srgbClr val="6DA5D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400" dirty="0" err="1"/>
          </a:p>
        </p:txBody>
      </p:sp>
      <p:sp>
        <p:nvSpPr>
          <p:cNvPr id="4" name="Textfeld 3">
            <a:extLst>
              <a:ext uri="{FF2B5EF4-FFF2-40B4-BE49-F238E27FC236}">
                <a16:creationId xmlns:a16="http://schemas.microsoft.com/office/drawing/2014/main" id="{987C99FC-A105-DF68-BA5B-5FED6AE5E312}"/>
              </a:ext>
            </a:extLst>
          </p:cNvPr>
          <p:cNvSpPr txBox="1"/>
          <p:nvPr/>
        </p:nvSpPr>
        <p:spPr>
          <a:xfrm>
            <a:off x="565997" y="4278203"/>
            <a:ext cx="3443834" cy="533479"/>
          </a:xfrm>
          <a:prstGeom prst="rect">
            <a:avLst/>
          </a:prstGeom>
          <a:noFill/>
        </p:spPr>
        <p:txBody>
          <a:bodyPr wrap="square" lIns="0" tIns="0" rIns="0" bIns="0" rtlCol="0">
            <a:spAutoFit/>
          </a:bodyPr>
          <a:lstStyle/>
          <a:p>
            <a:pPr marL="285750" indent="-285750">
              <a:spcBef>
                <a:spcPts val="800"/>
              </a:spcBef>
              <a:buFont typeface="Arial" panose="020B0604020202020204" pitchFamily="34" charset="0"/>
              <a:buChar char="•"/>
            </a:pPr>
            <a:r>
              <a:rPr lang="de-DE" sz="1400">
                <a:solidFill>
                  <a:schemeClr val="accent1"/>
                </a:solidFill>
              </a:rPr>
              <a:t>Informationen hinterfragen</a:t>
            </a:r>
          </a:p>
          <a:p>
            <a:pPr marL="285750" indent="-285750">
              <a:spcBef>
                <a:spcPts val="800"/>
              </a:spcBef>
              <a:buFont typeface="Arial" panose="020B0604020202020204" pitchFamily="34" charset="0"/>
              <a:buChar char="•"/>
            </a:pPr>
            <a:r>
              <a:rPr lang="de-DE" sz="1400">
                <a:solidFill>
                  <a:schemeClr val="accent1"/>
                </a:solidFill>
              </a:rPr>
              <a:t>Argumente bewerten</a:t>
            </a:r>
          </a:p>
        </p:txBody>
      </p:sp>
    </p:spTree>
    <p:extLst>
      <p:ext uri="{BB962C8B-B14F-4D97-AF65-F5344CB8AC3E}">
        <p14:creationId xmlns:p14="http://schemas.microsoft.com/office/powerpoint/2010/main" val="6496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26FF5-9266-CB36-3992-657119F0C8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345F54-80EF-3A33-E3D5-D2C657A8CEE4}"/>
              </a:ext>
            </a:extLst>
          </p:cNvPr>
          <p:cNvSpPr>
            <a:spLocks noGrp="1"/>
          </p:cNvSpPr>
          <p:nvPr>
            <p:ph type="title"/>
          </p:nvPr>
        </p:nvSpPr>
        <p:spPr>
          <a:xfrm>
            <a:off x="288927" y="201138"/>
            <a:ext cx="7363157" cy="493890"/>
          </a:xfrm>
        </p:spPr>
        <p:txBody>
          <a:bodyPr anchor="ctr">
            <a:normAutofit/>
          </a:bodyPr>
          <a:lstStyle/>
          <a:p>
            <a:r>
              <a:rPr lang="de-DE"/>
              <a:t>Ziele des Workshops</a:t>
            </a:r>
          </a:p>
        </p:txBody>
      </p:sp>
      <p:sp>
        <p:nvSpPr>
          <p:cNvPr id="3" name="Inhaltsplatzhalter 2">
            <a:extLst>
              <a:ext uri="{FF2B5EF4-FFF2-40B4-BE49-F238E27FC236}">
                <a16:creationId xmlns:a16="http://schemas.microsoft.com/office/drawing/2014/main" id="{EEEB8EA2-2885-4422-3F0F-36B728B9F213}"/>
              </a:ext>
            </a:extLst>
          </p:cNvPr>
          <p:cNvSpPr>
            <a:spLocks noGrp="1"/>
          </p:cNvSpPr>
          <p:nvPr>
            <p:ph idx="1"/>
          </p:nvPr>
        </p:nvSpPr>
        <p:spPr>
          <a:xfrm>
            <a:off x="288926" y="1031082"/>
            <a:ext cx="4078288" cy="3757613"/>
          </a:xfrm>
        </p:spPr>
        <p:txBody>
          <a:bodyPr>
            <a:normAutofit/>
          </a:bodyPr>
          <a:lstStyle/>
          <a:p>
            <a:pPr marL="285750" indent="-285750">
              <a:buFont typeface="Arial" panose="020B0604020202020204" pitchFamily="34" charset="0"/>
              <a:buChar char="•"/>
            </a:pPr>
            <a:r>
              <a:rPr lang="de-DE"/>
              <a:t>COR ist in unserer Forschung auf Studierende beschränkt, aber die Fähigkeiten zum kritischen Umgang mit Informationen entwickeln sich schon viel früher</a:t>
            </a:r>
          </a:p>
          <a:p>
            <a:pPr marL="285750" indent="-285750">
              <a:buFont typeface="Arial" panose="020B0604020202020204" pitchFamily="34" charset="0"/>
              <a:buChar char="•"/>
            </a:pPr>
            <a:r>
              <a:rPr lang="de-DE"/>
              <a:t>Das Internet ist eine überwältigende Flut an Informationen, deren Umgang gelernt sein will</a:t>
            </a:r>
          </a:p>
          <a:p>
            <a:pPr marL="519750" lvl="2" indent="-285750"/>
            <a:r>
              <a:rPr lang="de-DE"/>
              <a:t>Aber auch andere Medien können einen ähnlichen Effekt haben!</a:t>
            </a:r>
          </a:p>
        </p:txBody>
      </p:sp>
      <p:sp>
        <p:nvSpPr>
          <p:cNvPr id="12" name="Footer Placeholder 3">
            <a:extLst>
              <a:ext uri="{FF2B5EF4-FFF2-40B4-BE49-F238E27FC236}">
                <a16:creationId xmlns:a16="http://schemas.microsoft.com/office/drawing/2014/main" id="{6893C03E-0AD6-33B7-7503-0A2C9F664306}"/>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1139C4F0-FB62-55C0-227A-3D23886D91E2}"/>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19</a:t>
            </a:fld>
            <a:endParaRPr lang="de-DE"/>
          </a:p>
        </p:txBody>
      </p:sp>
      <p:pic>
        <p:nvPicPr>
          <p:cNvPr id="7" name="Grafik 6">
            <a:extLst>
              <a:ext uri="{FF2B5EF4-FFF2-40B4-BE49-F238E27FC236}">
                <a16:creationId xmlns:a16="http://schemas.microsoft.com/office/drawing/2014/main" id="{CB661F3E-3F9B-2F9F-D83E-3CEE3804AB6F}"/>
              </a:ext>
            </a:extLst>
          </p:cNvPr>
          <p:cNvPicPr>
            <a:picLocks noChangeAspect="1"/>
          </p:cNvPicPr>
          <p:nvPr/>
        </p:nvPicPr>
        <p:blipFill>
          <a:blip r:embed="rId3"/>
          <a:stretch>
            <a:fillRect/>
          </a:stretch>
        </p:blipFill>
        <p:spPr>
          <a:xfrm>
            <a:off x="4951216" y="1031082"/>
            <a:ext cx="3729430" cy="3757613"/>
          </a:xfrm>
          <a:prstGeom prst="rect">
            <a:avLst/>
          </a:prstGeom>
          <a:noFill/>
        </p:spPr>
      </p:pic>
    </p:spTree>
    <p:extLst>
      <p:ext uri="{BB962C8B-B14F-4D97-AF65-F5344CB8AC3E}">
        <p14:creationId xmlns:p14="http://schemas.microsoft.com/office/powerpoint/2010/main" val="319025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4EC76-B7FC-14EC-9B20-985DAC587FF9}"/>
              </a:ext>
            </a:extLst>
          </p:cNvPr>
          <p:cNvSpPr>
            <a:spLocks noGrp="1"/>
          </p:cNvSpPr>
          <p:nvPr>
            <p:ph type="title"/>
          </p:nvPr>
        </p:nvSpPr>
        <p:spPr>
          <a:xfrm>
            <a:off x="288927" y="201138"/>
            <a:ext cx="7363157" cy="493890"/>
          </a:xfrm>
        </p:spPr>
        <p:txBody>
          <a:bodyPr anchor="ctr">
            <a:normAutofit/>
          </a:bodyPr>
          <a:lstStyle/>
          <a:p>
            <a:r>
              <a:rPr lang="de-DE"/>
              <a:t>Das DIPF</a:t>
            </a:r>
          </a:p>
        </p:txBody>
      </p:sp>
      <p:sp>
        <p:nvSpPr>
          <p:cNvPr id="11" name="Content Placeholder 2">
            <a:extLst>
              <a:ext uri="{FF2B5EF4-FFF2-40B4-BE49-F238E27FC236}">
                <a16:creationId xmlns:a16="http://schemas.microsoft.com/office/drawing/2014/main" id="{687B5FC8-7343-7D52-251C-6C6F19DCC07C}"/>
              </a:ext>
            </a:extLst>
          </p:cNvPr>
          <p:cNvSpPr>
            <a:spLocks noGrp="1"/>
          </p:cNvSpPr>
          <p:nvPr>
            <p:ph idx="1"/>
          </p:nvPr>
        </p:nvSpPr>
        <p:spPr>
          <a:xfrm>
            <a:off x="288926" y="1031082"/>
            <a:ext cx="4283074" cy="3757613"/>
          </a:xfrm>
        </p:spPr>
        <p:txBody>
          <a:bodyPr>
            <a:normAutofit/>
          </a:bodyPr>
          <a:lstStyle/>
          <a:p>
            <a:pPr marL="285750" indent="-285750">
              <a:buFont typeface="Arial" panose="020B0604020202020204" pitchFamily="34" charset="0"/>
              <a:buChar char="•"/>
            </a:pPr>
            <a:r>
              <a:rPr lang="en-US"/>
              <a:t>Leibniz-Institut für Bildungsforschung und Bildungsinformation</a:t>
            </a:r>
          </a:p>
          <a:p>
            <a:pPr marL="285750" indent="-285750">
              <a:buFont typeface="Arial" panose="020B0604020202020204" pitchFamily="34" charset="0"/>
              <a:buChar char="•"/>
            </a:pPr>
            <a:r>
              <a:rPr lang="en-US"/>
              <a:t>Standorte in Frankfurt und Berlin</a:t>
            </a:r>
          </a:p>
          <a:p>
            <a:pPr marL="285750" indent="-285750">
              <a:buFont typeface="Arial" panose="020B0604020202020204" pitchFamily="34" charset="0"/>
              <a:buChar char="•"/>
            </a:pPr>
            <a:r>
              <a:rPr lang="en-US"/>
              <a:t>Forschung in allen Bildungsbereichen – von Kindertagesstätten bis zur Hochschule</a:t>
            </a:r>
          </a:p>
          <a:p>
            <a:pPr marL="285750" indent="-285750">
              <a:buFont typeface="Arial" panose="020B0604020202020204" pitchFamily="34" charset="0"/>
              <a:buChar char="•"/>
            </a:pPr>
            <a:r>
              <a:rPr lang="en-US"/>
              <a:t>u.A. an PISA und NEPS beteiligt</a:t>
            </a:r>
          </a:p>
        </p:txBody>
      </p:sp>
      <p:sp>
        <p:nvSpPr>
          <p:cNvPr id="20" name="Footer Placeholder 3">
            <a:extLst>
              <a:ext uri="{FF2B5EF4-FFF2-40B4-BE49-F238E27FC236}">
                <a16:creationId xmlns:a16="http://schemas.microsoft.com/office/drawing/2014/main" id="{FB449C4B-400C-8679-B1DC-3D8EFFF57D0A}"/>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842F67B8-2AE9-01B1-E7CB-652499E1F8D2}"/>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2</a:t>
            </a:fld>
            <a:endParaRPr lang="de-DE"/>
          </a:p>
        </p:txBody>
      </p:sp>
      <p:pic>
        <p:nvPicPr>
          <p:cNvPr id="6" name="Grafik 5" descr="Ein Bild, das draußen, Gebäude, Baum, Metropolregion enthält.&#10;&#10;KI-generierte Inhalte können fehlerhaft sein.">
            <a:extLst>
              <a:ext uri="{FF2B5EF4-FFF2-40B4-BE49-F238E27FC236}">
                <a16:creationId xmlns:a16="http://schemas.microsoft.com/office/drawing/2014/main" id="{BC1377A1-2E3F-2E6B-75A9-F273A308375F}"/>
              </a:ext>
            </a:extLst>
          </p:cNvPr>
          <p:cNvPicPr>
            <a:picLocks noChangeAspect="1"/>
          </p:cNvPicPr>
          <p:nvPr/>
        </p:nvPicPr>
        <p:blipFill>
          <a:blip r:embed="rId3"/>
          <a:srcRect l="23310" r="6286"/>
          <a:stretch>
            <a:fillRect/>
          </a:stretch>
        </p:blipFill>
        <p:spPr>
          <a:xfrm>
            <a:off x="4738914" y="985177"/>
            <a:ext cx="4116160" cy="3803518"/>
          </a:xfrm>
          <a:prstGeom prst="rect">
            <a:avLst/>
          </a:prstGeom>
          <a:noFill/>
        </p:spPr>
      </p:pic>
    </p:spTree>
    <p:extLst>
      <p:ext uri="{BB962C8B-B14F-4D97-AF65-F5344CB8AC3E}">
        <p14:creationId xmlns:p14="http://schemas.microsoft.com/office/powerpoint/2010/main" val="267249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1F491-EB36-EEEB-DD45-268BCE8334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E601A8-5CF2-2E39-A37E-FD0AAB12AC57}"/>
              </a:ext>
            </a:extLst>
          </p:cNvPr>
          <p:cNvSpPr>
            <a:spLocks noGrp="1"/>
          </p:cNvSpPr>
          <p:nvPr>
            <p:ph type="title"/>
          </p:nvPr>
        </p:nvSpPr>
        <p:spPr>
          <a:xfrm>
            <a:off x="288927" y="201138"/>
            <a:ext cx="7363157" cy="493890"/>
          </a:xfrm>
        </p:spPr>
        <p:txBody>
          <a:bodyPr anchor="ctr">
            <a:normAutofit/>
          </a:bodyPr>
          <a:lstStyle/>
          <a:p>
            <a:r>
              <a:rPr lang="de-DE"/>
              <a:t>Ziele des Workshops</a:t>
            </a:r>
          </a:p>
        </p:txBody>
      </p:sp>
      <p:sp>
        <p:nvSpPr>
          <p:cNvPr id="3" name="Inhaltsplatzhalter 2">
            <a:extLst>
              <a:ext uri="{FF2B5EF4-FFF2-40B4-BE49-F238E27FC236}">
                <a16:creationId xmlns:a16="http://schemas.microsoft.com/office/drawing/2014/main" id="{9A0B4FE3-A6B6-6636-C5B1-811716832CAA}"/>
              </a:ext>
            </a:extLst>
          </p:cNvPr>
          <p:cNvSpPr>
            <a:spLocks noGrp="1"/>
          </p:cNvSpPr>
          <p:nvPr>
            <p:ph idx="1"/>
          </p:nvPr>
        </p:nvSpPr>
        <p:spPr>
          <a:xfrm>
            <a:off x="288926" y="1031082"/>
            <a:ext cx="4078288" cy="3757613"/>
          </a:xfrm>
        </p:spPr>
        <p:txBody>
          <a:bodyPr>
            <a:normAutofit/>
          </a:bodyPr>
          <a:lstStyle/>
          <a:p>
            <a:pPr marL="285750" indent="-285750">
              <a:buFont typeface="Arial" panose="020B0604020202020204" pitchFamily="34" charset="0"/>
              <a:buChar char="•"/>
            </a:pPr>
            <a:r>
              <a:rPr lang="de-DE"/>
              <a:t>COR ist in unserer Forschung auf Studierende beschränkt, aber die Fähigkeiten zum kritischen Umgang mit Informationen entwickeln sich schon viel früher</a:t>
            </a:r>
          </a:p>
          <a:p>
            <a:pPr marL="285750" indent="-285750">
              <a:buFont typeface="Arial" panose="020B0604020202020204" pitchFamily="34" charset="0"/>
              <a:buChar char="•"/>
            </a:pPr>
            <a:r>
              <a:rPr lang="de-DE"/>
              <a:t>Das Internet ist eine überwältigende Flut an Informationen, deren Umgang gelernt sein will</a:t>
            </a:r>
          </a:p>
          <a:p>
            <a:pPr marL="519750" lvl="2" indent="-285750"/>
            <a:r>
              <a:rPr lang="de-DE"/>
              <a:t>Aber auch andere Medien können einen ähnlichen Effekt haben!</a:t>
            </a:r>
          </a:p>
          <a:p>
            <a:pPr marL="285750" indent="-285750">
              <a:buFont typeface="Arial" panose="020B0604020202020204" pitchFamily="34" charset="0"/>
              <a:buChar char="•"/>
            </a:pPr>
            <a:r>
              <a:rPr lang="de-DE"/>
              <a:t>Wie lässt sich COR für Kinder anpassen und trainieren?</a:t>
            </a:r>
          </a:p>
        </p:txBody>
      </p:sp>
      <p:sp>
        <p:nvSpPr>
          <p:cNvPr id="12" name="Footer Placeholder 3">
            <a:extLst>
              <a:ext uri="{FF2B5EF4-FFF2-40B4-BE49-F238E27FC236}">
                <a16:creationId xmlns:a16="http://schemas.microsoft.com/office/drawing/2014/main" id="{432C6B13-7DF8-1397-4A5F-D5E026557D6C}"/>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21550EED-069B-989B-F052-E6E36AF3762E}"/>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20</a:t>
            </a:fld>
            <a:endParaRPr lang="de-DE"/>
          </a:p>
        </p:txBody>
      </p:sp>
      <p:pic>
        <p:nvPicPr>
          <p:cNvPr id="7" name="Grafik 6">
            <a:extLst>
              <a:ext uri="{FF2B5EF4-FFF2-40B4-BE49-F238E27FC236}">
                <a16:creationId xmlns:a16="http://schemas.microsoft.com/office/drawing/2014/main" id="{67E15A16-54D1-25F8-A34A-A056DC28FF69}"/>
              </a:ext>
            </a:extLst>
          </p:cNvPr>
          <p:cNvPicPr>
            <a:picLocks noChangeAspect="1"/>
          </p:cNvPicPr>
          <p:nvPr/>
        </p:nvPicPr>
        <p:blipFill>
          <a:blip r:embed="rId3"/>
          <a:stretch>
            <a:fillRect/>
          </a:stretch>
        </p:blipFill>
        <p:spPr>
          <a:xfrm>
            <a:off x="4951216" y="1031082"/>
            <a:ext cx="3729430" cy="3757613"/>
          </a:xfrm>
          <a:prstGeom prst="rect">
            <a:avLst/>
          </a:prstGeom>
          <a:noFill/>
        </p:spPr>
      </p:pic>
    </p:spTree>
    <p:extLst>
      <p:ext uri="{BB962C8B-B14F-4D97-AF65-F5344CB8AC3E}">
        <p14:creationId xmlns:p14="http://schemas.microsoft.com/office/powerpoint/2010/main" val="256091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A54F-6627-954C-85F1-459E03A561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8EAB9D-B82C-2272-7BC1-86F0A91CBEAA}"/>
              </a:ext>
            </a:extLst>
          </p:cNvPr>
          <p:cNvSpPr>
            <a:spLocks noGrp="1"/>
          </p:cNvSpPr>
          <p:nvPr>
            <p:ph type="title"/>
          </p:nvPr>
        </p:nvSpPr>
        <p:spPr>
          <a:xfrm>
            <a:off x="288927" y="201138"/>
            <a:ext cx="7363157" cy="493890"/>
          </a:xfrm>
        </p:spPr>
        <p:txBody>
          <a:bodyPr anchor="ctr">
            <a:normAutofit/>
          </a:bodyPr>
          <a:lstStyle/>
          <a:p>
            <a:r>
              <a:rPr lang="de-DE"/>
              <a:t>Ziele des Workshops</a:t>
            </a:r>
          </a:p>
        </p:txBody>
      </p:sp>
      <p:sp>
        <p:nvSpPr>
          <p:cNvPr id="3" name="Inhaltsplatzhalter 2">
            <a:extLst>
              <a:ext uri="{FF2B5EF4-FFF2-40B4-BE49-F238E27FC236}">
                <a16:creationId xmlns:a16="http://schemas.microsoft.com/office/drawing/2014/main" id="{D320F48F-DB38-2F34-DBFF-A7F85702326B}"/>
              </a:ext>
            </a:extLst>
          </p:cNvPr>
          <p:cNvSpPr>
            <a:spLocks noGrp="1"/>
          </p:cNvSpPr>
          <p:nvPr>
            <p:ph idx="1"/>
          </p:nvPr>
        </p:nvSpPr>
        <p:spPr>
          <a:xfrm>
            <a:off x="288926" y="1031082"/>
            <a:ext cx="4078288" cy="3757613"/>
          </a:xfrm>
        </p:spPr>
        <p:txBody>
          <a:bodyPr>
            <a:normAutofit/>
          </a:bodyPr>
          <a:lstStyle/>
          <a:p>
            <a:pPr marL="285750" indent="-285750">
              <a:buFont typeface="Arial" panose="020B0604020202020204" pitchFamily="34" charset="0"/>
              <a:buChar char="•"/>
            </a:pPr>
            <a:r>
              <a:rPr lang="de-DE"/>
              <a:t>COR ist in unserer Forschung auf Studierende beschränkt, aber die Fähigkeiten zum kritischen Umgang mit Informationen entwickeln sich schon viel früher</a:t>
            </a:r>
          </a:p>
          <a:p>
            <a:pPr marL="285750" indent="-285750">
              <a:buFont typeface="Arial" panose="020B0604020202020204" pitchFamily="34" charset="0"/>
              <a:buChar char="•"/>
            </a:pPr>
            <a:r>
              <a:rPr lang="de-DE"/>
              <a:t>Das Internet ist eine überwältigende Flut an Informationen, deren Umgang gelernt sein will</a:t>
            </a:r>
          </a:p>
          <a:p>
            <a:pPr marL="519750" lvl="2" indent="-285750"/>
            <a:r>
              <a:rPr lang="de-DE"/>
              <a:t>Aber auch andere Medien können einen ähnlichen Effekt haben!</a:t>
            </a:r>
          </a:p>
          <a:p>
            <a:pPr marL="285750" indent="-285750">
              <a:buFont typeface="Arial" panose="020B0604020202020204" pitchFamily="34" charset="0"/>
              <a:buChar char="•"/>
            </a:pPr>
            <a:r>
              <a:rPr lang="de-DE"/>
              <a:t>Wie lässt sich COR für Kinder anpassen und trainieren?</a:t>
            </a:r>
          </a:p>
          <a:p>
            <a:pPr marL="285750" indent="-285750">
              <a:buFont typeface="Arial" panose="020B0604020202020204" pitchFamily="34" charset="0"/>
              <a:buChar char="•"/>
            </a:pPr>
            <a:r>
              <a:rPr lang="de-DE"/>
              <a:t>Welche Konzepte gibt es bzgl. Medienbildung an Ihren Einrichtungen? </a:t>
            </a:r>
          </a:p>
        </p:txBody>
      </p:sp>
      <p:sp>
        <p:nvSpPr>
          <p:cNvPr id="12" name="Footer Placeholder 3">
            <a:extLst>
              <a:ext uri="{FF2B5EF4-FFF2-40B4-BE49-F238E27FC236}">
                <a16:creationId xmlns:a16="http://schemas.microsoft.com/office/drawing/2014/main" id="{95E2BAC4-CAA8-12FA-50A0-150FEB56BBFD}"/>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B496620F-7110-C378-87B9-FDED11F1D36A}"/>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21</a:t>
            </a:fld>
            <a:endParaRPr lang="de-DE"/>
          </a:p>
        </p:txBody>
      </p:sp>
      <p:pic>
        <p:nvPicPr>
          <p:cNvPr id="7" name="Grafik 6">
            <a:extLst>
              <a:ext uri="{FF2B5EF4-FFF2-40B4-BE49-F238E27FC236}">
                <a16:creationId xmlns:a16="http://schemas.microsoft.com/office/drawing/2014/main" id="{F56009F3-B086-0B33-D094-AF44143AD288}"/>
              </a:ext>
            </a:extLst>
          </p:cNvPr>
          <p:cNvPicPr>
            <a:picLocks noChangeAspect="1"/>
          </p:cNvPicPr>
          <p:nvPr/>
        </p:nvPicPr>
        <p:blipFill>
          <a:blip r:embed="rId3"/>
          <a:stretch>
            <a:fillRect/>
          </a:stretch>
        </p:blipFill>
        <p:spPr>
          <a:xfrm>
            <a:off x="4951216" y="1031082"/>
            <a:ext cx="3729430" cy="3757613"/>
          </a:xfrm>
          <a:prstGeom prst="rect">
            <a:avLst/>
          </a:prstGeom>
          <a:noFill/>
        </p:spPr>
      </p:pic>
    </p:spTree>
    <p:extLst>
      <p:ext uri="{BB962C8B-B14F-4D97-AF65-F5344CB8AC3E}">
        <p14:creationId xmlns:p14="http://schemas.microsoft.com/office/powerpoint/2010/main" val="17916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A22AB-4783-9AE5-2EC2-45BCB4DEAE8B}"/>
              </a:ext>
            </a:extLst>
          </p:cNvPr>
          <p:cNvSpPr>
            <a:spLocks noGrp="1"/>
          </p:cNvSpPr>
          <p:nvPr>
            <p:ph type="title"/>
          </p:nvPr>
        </p:nvSpPr>
        <p:spPr/>
        <p:txBody>
          <a:bodyPr/>
          <a:lstStyle/>
          <a:p>
            <a:r>
              <a:rPr lang="de-DE"/>
              <a:t>Gruppenarbeit 1</a:t>
            </a:r>
          </a:p>
        </p:txBody>
      </p:sp>
      <p:sp>
        <p:nvSpPr>
          <p:cNvPr id="3" name="Inhaltsplatzhalter 2">
            <a:extLst>
              <a:ext uri="{FF2B5EF4-FFF2-40B4-BE49-F238E27FC236}">
                <a16:creationId xmlns:a16="http://schemas.microsoft.com/office/drawing/2014/main" id="{36D3F290-F2D2-24C0-37A5-E757301E3B52}"/>
              </a:ext>
            </a:extLst>
          </p:cNvPr>
          <p:cNvSpPr>
            <a:spLocks noGrp="1"/>
          </p:cNvSpPr>
          <p:nvPr>
            <p:ph idx="1"/>
          </p:nvPr>
        </p:nvSpPr>
        <p:spPr/>
        <p:txBody>
          <a:bodyPr/>
          <a:lstStyle/>
          <a:p>
            <a:pPr marL="285750" indent="-285750">
              <a:buFont typeface="Arial" panose="020B0604020202020204" pitchFamily="34" charset="0"/>
              <a:buChar char="•"/>
            </a:pPr>
            <a:r>
              <a:rPr lang="de-DE"/>
              <a:t>Finden Sie sich in Gruppen zusammen</a:t>
            </a:r>
          </a:p>
          <a:p>
            <a:pPr marL="519750" lvl="2" indent="-285750"/>
            <a:r>
              <a:rPr lang="de-DE"/>
              <a:t>am besten mit Personen, die Sie noch nicht kennen!</a:t>
            </a:r>
          </a:p>
          <a:p>
            <a:pPr marL="285750" indent="-285750">
              <a:buFont typeface="Arial" panose="020B0604020202020204" pitchFamily="34" charset="0"/>
              <a:buChar char="•"/>
            </a:pPr>
            <a:r>
              <a:rPr lang="de-DE"/>
              <a:t>Kurze Vorstellung: </a:t>
            </a:r>
          </a:p>
          <a:p>
            <a:pPr marL="519750" lvl="2" indent="-285750"/>
            <a:r>
              <a:rPr lang="de-DE"/>
              <a:t>Wer sind Sie?</a:t>
            </a:r>
          </a:p>
          <a:p>
            <a:pPr marL="519750" lvl="2" indent="-285750"/>
            <a:r>
              <a:rPr lang="de-DE"/>
              <a:t>In welcher Einrichtung / Position arbeiten Sie?</a:t>
            </a:r>
          </a:p>
          <a:p>
            <a:pPr marL="285750" indent="-285750">
              <a:buFont typeface="Arial" panose="020B0604020202020204" pitchFamily="34" charset="0"/>
              <a:buChar char="•"/>
            </a:pPr>
            <a:r>
              <a:rPr lang="de-DE"/>
              <a:t>Jede Gruppe erhält eine Situation zugeteilt. Überlegen Sie gemeinsam:</a:t>
            </a:r>
          </a:p>
          <a:p>
            <a:pPr marL="519750" lvl="2" indent="-285750"/>
            <a:r>
              <a:rPr lang="de-DE"/>
              <a:t>Wie gehen Sie und Ihre Kolleginnen und Kollegen gewöhnlicherweise mit solchen Situationen um?</a:t>
            </a:r>
          </a:p>
          <a:p>
            <a:pPr marL="519750" lvl="2" indent="-285750"/>
            <a:r>
              <a:rPr lang="de-DE"/>
              <a:t>Wie könnte man kritisches Denken in dieser Situation fördern?</a:t>
            </a:r>
          </a:p>
          <a:p>
            <a:r>
              <a:rPr lang="de-DE" b="1"/>
              <a:t>Wichtig</a:t>
            </a:r>
            <a:r>
              <a:rPr lang="de-DE"/>
              <a:t>: Es geht nicht um die „richtige“ Lösung! Reflektieren Sie, wie die Situation didaktisch genutzt werden kann!</a:t>
            </a:r>
          </a:p>
        </p:txBody>
      </p:sp>
      <p:sp>
        <p:nvSpPr>
          <p:cNvPr id="4" name="Fußzeilenplatzhalter 3">
            <a:extLst>
              <a:ext uri="{FF2B5EF4-FFF2-40B4-BE49-F238E27FC236}">
                <a16:creationId xmlns:a16="http://schemas.microsoft.com/office/drawing/2014/main" id="{BDD01043-6109-EC01-5B61-6442B1C2F11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6936D9F6-A97D-DE3B-F7F8-D14658EFA884}"/>
              </a:ext>
            </a:extLst>
          </p:cNvPr>
          <p:cNvSpPr>
            <a:spLocks noGrp="1"/>
          </p:cNvSpPr>
          <p:nvPr>
            <p:ph type="sldNum" sz="quarter" idx="12"/>
          </p:nvPr>
        </p:nvSpPr>
        <p:spPr/>
        <p:txBody>
          <a:bodyPr/>
          <a:lstStyle/>
          <a:p>
            <a:fld id="{6067E78E-13C7-4BF7-8118-BF1621604904}" type="slidenum">
              <a:rPr lang="de-DE" smtClean="0"/>
              <a:t>22</a:t>
            </a:fld>
            <a:endParaRPr lang="de-DE"/>
          </a:p>
        </p:txBody>
      </p:sp>
    </p:spTree>
    <p:extLst>
      <p:ext uri="{BB962C8B-B14F-4D97-AF65-F5344CB8AC3E}">
        <p14:creationId xmlns:p14="http://schemas.microsoft.com/office/powerpoint/2010/main" val="1065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73003-8902-F250-BEA3-9E137F5B9D54}"/>
              </a:ext>
            </a:extLst>
          </p:cNvPr>
          <p:cNvSpPr>
            <a:spLocks noGrp="1"/>
          </p:cNvSpPr>
          <p:nvPr>
            <p:ph type="title"/>
          </p:nvPr>
        </p:nvSpPr>
        <p:spPr/>
        <p:txBody>
          <a:bodyPr/>
          <a:lstStyle/>
          <a:p>
            <a:r>
              <a:rPr lang="de-DE"/>
              <a:t>Zentrale Punkte</a:t>
            </a:r>
          </a:p>
        </p:txBody>
      </p:sp>
      <p:sp>
        <p:nvSpPr>
          <p:cNvPr id="3" name="Inhaltsplatzhalter 2">
            <a:extLst>
              <a:ext uri="{FF2B5EF4-FFF2-40B4-BE49-F238E27FC236}">
                <a16:creationId xmlns:a16="http://schemas.microsoft.com/office/drawing/2014/main" id="{DADCEE2E-082B-1730-22AF-E879BD2F01FA}"/>
              </a:ext>
            </a:extLst>
          </p:cNvPr>
          <p:cNvSpPr>
            <a:spLocks noGrp="1"/>
          </p:cNvSpPr>
          <p:nvPr>
            <p:ph idx="1"/>
          </p:nvPr>
        </p:nvSpPr>
        <p:spPr/>
        <p:txBody>
          <a:bodyPr/>
          <a:lstStyle/>
          <a:p>
            <a:pPr marL="285750" indent="-285750">
              <a:buFont typeface="Arial" panose="020B0604020202020204" pitchFamily="34" charset="0"/>
              <a:buChar char="•"/>
            </a:pPr>
            <a:r>
              <a:rPr lang="de-DE"/>
              <a:t>Sie kennen „Ihre“ Kinder am besten!</a:t>
            </a:r>
          </a:p>
          <a:p>
            <a:pPr marL="285750" indent="-285750">
              <a:buFont typeface="Arial" panose="020B0604020202020204" pitchFamily="34" charset="0"/>
              <a:buChar char="•"/>
            </a:pPr>
            <a:r>
              <a:rPr lang="de-DE"/>
              <a:t>Kinder sind von Natur aus neugierig – und Neugier ist der erste Schritt zu kritischem Denken</a:t>
            </a:r>
          </a:p>
          <a:p>
            <a:pPr marL="285750" indent="-285750">
              <a:buFont typeface="Arial" panose="020B0604020202020204" pitchFamily="34" charset="0"/>
              <a:buChar char="•"/>
            </a:pPr>
            <a:r>
              <a:rPr lang="de-DE"/>
              <a:t>Lassen sich die COR-Facetten aufs Kindesalter übertragen?</a:t>
            </a:r>
          </a:p>
        </p:txBody>
      </p:sp>
      <p:sp>
        <p:nvSpPr>
          <p:cNvPr id="4" name="Fußzeilenplatzhalter 3">
            <a:extLst>
              <a:ext uri="{FF2B5EF4-FFF2-40B4-BE49-F238E27FC236}">
                <a16:creationId xmlns:a16="http://schemas.microsoft.com/office/drawing/2014/main" id="{D05441CF-1587-7A3A-52C3-389F3631991A}"/>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C97249FE-3B7D-C09E-0345-6B454DCD9397}"/>
              </a:ext>
            </a:extLst>
          </p:cNvPr>
          <p:cNvSpPr>
            <a:spLocks noGrp="1"/>
          </p:cNvSpPr>
          <p:nvPr>
            <p:ph type="sldNum" sz="quarter" idx="12"/>
          </p:nvPr>
        </p:nvSpPr>
        <p:spPr/>
        <p:txBody>
          <a:bodyPr/>
          <a:lstStyle/>
          <a:p>
            <a:fld id="{6067E78E-13C7-4BF7-8118-BF1621604904}" type="slidenum">
              <a:rPr lang="de-DE" smtClean="0"/>
              <a:t>23</a:t>
            </a:fld>
            <a:endParaRPr lang="de-DE"/>
          </a:p>
        </p:txBody>
      </p:sp>
    </p:spTree>
    <p:extLst>
      <p:ext uri="{BB962C8B-B14F-4D97-AF65-F5344CB8AC3E}">
        <p14:creationId xmlns:p14="http://schemas.microsoft.com/office/powerpoint/2010/main" val="122327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C7CB-3A69-7173-3515-783D5B60A2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8D9301-6F4A-0447-3F86-2129585B2C07}"/>
              </a:ext>
            </a:extLst>
          </p:cNvPr>
          <p:cNvSpPr>
            <a:spLocks noGrp="1"/>
          </p:cNvSpPr>
          <p:nvPr>
            <p:ph type="title"/>
          </p:nvPr>
        </p:nvSpPr>
        <p:spPr/>
        <p:txBody>
          <a:bodyPr/>
          <a:lstStyle/>
          <a:p>
            <a:r>
              <a:rPr lang="de-DE"/>
              <a:t>Zentrale Punkte</a:t>
            </a:r>
          </a:p>
        </p:txBody>
      </p:sp>
      <p:sp>
        <p:nvSpPr>
          <p:cNvPr id="3" name="Inhaltsplatzhalter 2">
            <a:extLst>
              <a:ext uri="{FF2B5EF4-FFF2-40B4-BE49-F238E27FC236}">
                <a16:creationId xmlns:a16="http://schemas.microsoft.com/office/drawing/2014/main" id="{564D438C-0571-9FEF-6C2B-33991712F724}"/>
              </a:ext>
            </a:extLst>
          </p:cNvPr>
          <p:cNvSpPr>
            <a:spLocks noGrp="1"/>
          </p:cNvSpPr>
          <p:nvPr>
            <p:ph idx="1"/>
          </p:nvPr>
        </p:nvSpPr>
        <p:spPr/>
        <p:txBody>
          <a:bodyPr/>
          <a:lstStyle/>
          <a:p>
            <a:pPr marL="285750" indent="-285750">
              <a:buFont typeface="Arial" panose="020B0604020202020204" pitchFamily="34" charset="0"/>
              <a:buChar char="•"/>
            </a:pPr>
            <a:r>
              <a:rPr lang="de-DE"/>
              <a:t>Sie kennen „Ihre“ Kinder am besten!</a:t>
            </a:r>
          </a:p>
          <a:p>
            <a:pPr marL="285750" indent="-285750">
              <a:buFont typeface="Arial" panose="020B0604020202020204" pitchFamily="34" charset="0"/>
              <a:buChar char="•"/>
            </a:pPr>
            <a:r>
              <a:rPr lang="de-DE"/>
              <a:t>Kinder sind von Natur aus neugierig – und Neugier ist der erste Schritt zu kritischem Denken</a:t>
            </a:r>
          </a:p>
          <a:p>
            <a:pPr marL="285750" indent="-285750">
              <a:buFont typeface="Arial" panose="020B0604020202020204" pitchFamily="34" charset="0"/>
              <a:buChar char="•"/>
            </a:pPr>
            <a:r>
              <a:rPr lang="de-DE"/>
              <a:t>Lassen sich die COR-Facetten aufs Kindesalter übertragen?</a:t>
            </a:r>
          </a:p>
        </p:txBody>
      </p:sp>
      <p:sp>
        <p:nvSpPr>
          <p:cNvPr id="4" name="Fußzeilenplatzhalter 3">
            <a:extLst>
              <a:ext uri="{FF2B5EF4-FFF2-40B4-BE49-F238E27FC236}">
                <a16:creationId xmlns:a16="http://schemas.microsoft.com/office/drawing/2014/main" id="{DA06A3EE-0339-9B0C-D930-6E95E99FEAD7}"/>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42CB7A4F-F4F5-63D4-DE62-1B55FD66734B}"/>
              </a:ext>
            </a:extLst>
          </p:cNvPr>
          <p:cNvSpPr>
            <a:spLocks noGrp="1"/>
          </p:cNvSpPr>
          <p:nvPr>
            <p:ph type="sldNum" sz="quarter" idx="12"/>
          </p:nvPr>
        </p:nvSpPr>
        <p:spPr/>
        <p:txBody>
          <a:bodyPr/>
          <a:lstStyle/>
          <a:p>
            <a:fld id="{6067E78E-13C7-4BF7-8118-BF1621604904}" type="slidenum">
              <a:rPr lang="de-DE" smtClean="0"/>
              <a:t>24</a:t>
            </a:fld>
            <a:endParaRPr lang="de-DE"/>
          </a:p>
        </p:txBody>
      </p:sp>
      <p:pic>
        <p:nvPicPr>
          <p:cNvPr id="7" name="Grafik 6">
            <a:extLst>
              <a:ext uri="{FF2B5EF4-FFF2-40B4-BE49-F238E27FC236}">
                <a16:creationId xmlns:a16="http://schemas.microsoft.com/office/drawing/2014/main" id="{A5FF7E7C-7A1B-9685-FC7F-ABECA8E594BF}"/>
              </a:ext>
            </a:extLst>
          </p:cNvPr>
          <p:cNvPicPr>
            <a:picLocks noChangeAspect="1"/>
          </p:cNvPicPr>
          <p:nvPr/>
        </p:nvPicPr>
        <p:blipFill>
          <a:blip r:embed="rId2"/>
          <a:stretch>
            <a:fillRect/>
          </a:stretch>
        </p:blipFill>
        <p:spPr>
          <a:xfrm>
            <a:off x="2477729" y="2220616"/>
            <a:ext cx="3424116" cy="1996282"/>
          </a:xfrm>
          <a:prstGeom prst="rect">
            <a:avLst/>
          </a:prstGeom>
        </p:spPr>
      </p:pic>
      <p:sp>
        <p:nvSpPr>
          <p:cNvPr id="8" name="Inhaltsplatzhalter 2">
            <a:extLst>
              <a:ext uri="{FF2B5EF4-FFF2-40B4-BE49-F238E27FC236}">
                <a16:creationId xmlns:a16="http://schemas.microsoft.com/office/drawing/2014/main" id="{B0D2231B-F3AB-E435-E069-F0B9DA624BEB}"/>
              </a:ext>
            </a:extLst>
          </p:cNvPr>
          <p:cNvSpPr txBox="1">
            <a:spLocks/>
          </p:cNvSpPr>
          <p:nvPr/>
        </p:nvSpPr>
        <p:spPr>
          <a:xfrm>
            <a:off x="5949089" y="2021023"/>
            <a:ext cx="2787649" cy="714773"/>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Online Information Acquisition</a:t>
            </a:r>
            <a:br>
              <a:rPr lang="de-DE" b="1"/>
            </a:br>
            <a:r>
              <a:rPr lang="de-DE"/>
              <a:t>-&gt; Suchbegriff und –methode wählen</a:t>
            </a:r>
          </a:p>
        </p:txBody>
      </p:sp>
      <p:sp>
        <p:nvSpPr>
          <p:cNvPr id="9" name="Inhaltsplatzhalter 2">
            <a:extLst>
              <a:ext uri="{FF2B5EF4-FFF2-40B4-BE49-F238E27FC236}">
                <a16:creationId xmlns:a16="http://schemas.microsoft.com/office/drawing/2014/main" id="{4DCB89DE-C661-AF4C-18E7-9355F5E87C3D}"/>
              </a:ext>
            </a:extLst>
          </p:cNvPr>
          <p:cNvSpPr txBox="1">
            <a:spLocks/>
          </p:cNvSpPr>
          <p:nvPr/>
        </p:nvSpPr>
        <p:spPr>
          <a:xfrm>
            <a:off x="6025249" y="3262611"/>
            <a:ext cx="2787649" cy="1013228"/>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Reasoning with Evidence, Argumentation &amp; Synthesis</a:t>
            </a:r>
            <a:br>
              <a:rPr lang="de-DE"/>
            </a:br>
            <a:r>
              <a:rPr lang="de-DE"/>
              <a:t>-&gt; Aus gefundenen Argumenten eine Meinung bilden</a:t>
            </a:r>
          </a:p>
        </p:txBody>
      </p:sp>
      <p:sp>
        <p:nvSpPr>
          <p:cNvPr id="10" name="Inhaltsplatzhalter 2">
            <a:extLst>
              <a:ext uri="{FF2B5EF4-FFF2-40B4-BE49-F238E27FC236}">
                <a16:creationId xmlns:a16="http://schemas.microsoft.com/office/drawing/2014/main" id="{F254FA22-16BB-86FE-BA78-FFDA8E3ED611}"/>
              </a:ext>
            </a:extLst>
          </p:cNvPr>
          <p:cNvSpPr txBox="1">
            <a:spLocks/>
          </p:cNvSpPr>
          <p:nvPr/>
        </p:nvSpPr>
        <p:spPr>
          <a:xfrm>
            <a:off x="458705" y="2983782"/>
            <a:ext cx="2885870" cy="770071"/>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Critical Information Evaluation</a:t>
            </a:r>
            <a:br>
              <a:rPr lang="de-DE"/>
            </a:br>
            <a:r>
              <a:rPr lang="de-DE"/>
              <a:t>-&gt; Quellen &amp; Informationen prüfen und hinterfragen</a:t>
            </a:r>
          </a:p>
        </p:txBody>
      </p:sp>
    </p:spTree>
    <p:extLst>
      <p:ext uri="{BB962C8B-B14F-4D97-AF65-F5344CB8AC3E}">
        <p14:creationId xmlns:p14="http://schemas.microsoft.com/office/powerpoint/2010/main" val="48698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48359-0566-5AFF-FC17-DFE9CC56E0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612D0B-3390-88E0-BFF6-806513F5AA34}"/>
              </a:ext>
            </a:extLst>
          </p:cNvPr>
          <p:cNvSpPr>
            <a:spLocks noGrp="1"/>
          </p:cNvSpPr>
          <p:nvPr>
            <p:ph type="title"/>
          </p:nvPr>
        </p:nvSpPr>
        <p:spPr/>
        <p:txBody>
          <a:bodyPr/>
          <a:lstStyle/>
          <a:p>
            <a:r>
              <a:rPr lang="de-DE"/>
              <a:t>Zentrale Punkte</a:t>
            </a:r>
          </a:p>
        </p:txBody>
      </p:sp>
      <p:sp>
        <p:nvSpPr>
          <p:cNvPr id="3" name="Inhaltsplatzhalter 2">
            <a:extLst>
              <a:ext uri="{FF2B5EF4-FFF2-40B4-BE49-F238E27FC236}">
                <a16:creationId xmlns:a16="http://schemas.microsoft.com/office/drawing/2014/main" id="{A2528F73-3CB3-316A-14BA-06038514A05D}"/>
              </a:ext>
            </a:extLst>
          </p:cNvPr>
          <p:cNvSpPr>
            <a:spLocks noGrp="1"/>
          </p:cNvSpPr>
          <p:nvPr>
            <p:ph idx="1"/>
          </p:nvPr>
        </p:nvSpPr>
        <p:spPr/>
        <p:txBody>
          <a:bodyPr/>
          <a:lstStyle/>
          <a:p>
            <a:pPr marL="285750" indent="-285750">
              <a:buFont typeface="Arial" panose="020B0604020202020204" pitchFamily="34" charset="0"/>
              <a:buChar char="•"/>
            </a:pPr>
            <a:r>
              <a:rPr lang="de-DE"/>
              <a:t>Sie kennen „Ihre“ Kinder am besten!</a:t>
            </a:r>
          </a:p>
          <a:p>
            <a:pPr marL="285750" indent="-285750">
              <a:buFont typeface="Arial" panose="020B0604020202020204" pitchFamily="34" charset="0"/>
              <a:buChar char="•"/>
            </a:pPr>
            <a:r>
              <a:rPr lang="de-DE"/>
              <a:t>Kinder sind von Natur aus neugierig – und Neugier ist der erste Schritt zu kritischem Denken</a:t>
            </a:r>
          </a:p>
          <a:p>
            <a:pPr marL="285750" indent="-285750">
              <a:buFont typeface="Arial" panose="020B0604020202020204" pitchFamily="34" charset="0"/>
              <a:buChar char="•"/>
            </a:pPr>
            <a:r>
              <a:rPr lang="de-DE"/>
              <a:t>Lassen sich die COR-Facetten aufs Kindesalter übertragen?</a:t>
            </a:r>
          </a:p>
        </p:txBody>
      </p:sp>
      <p:sp>
        <p:nvSpPr>
          <p:cNvPr id="4" name="Fußzeilenplatzhalter 3">
            <a:extLst>
              <a:ext uri="{FF2B5EF4-FFF2-40B4-BE49-F238E27FC236}">
                <a16:creationId xmlns:a16="http://schemas.microsoft.com/office/drawing/2014/main" id="{625EBE4F-9806-D66E-CD72-9C6688FC8AC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E068579A-76A6-EA8F-BAFA-DAD7BAED1DE9}"/>
              </a:ext>
            </a:extLst>
          </p:cNvPr>
          <p:cNvSpPr>
            <a:spLocks noGrp="1"/>
          </p:cNvSpPr>
          <p:nvPr>
            <p:ph type="sldNum" sz="quarter" idx="12"/>
          </p:nvPr>
        </p:nvSpPr>
        <p:spPr/>
        <p:txBody>
          <a:bodyPr/>
          <a:lstStyle/>
          <a:p>
            <a:fld id="{6067E78E-13C7-4BF7-8118-BF1621604904}" type="slidenum">
              <a:rPr lang="de-DE" smtClean="0"/>
              <a:t>25</a:t>
            </a:fld>
            <a:endParaRPr lang="de-DE"/>
          </a:p>
        </p:txBody>
      </p:sp>
      <p:pic>
        <p:nvPicPr>
          <p:cNvPr id="7" name="Grafik 6">
            <a:extLst>
              <a:ext uri="{FF2B5EF4-FFF2-40B4-BE49-F238E27FC236}">
                <a16:creationId xmlns:a16="http://schemas.microsoft.com/office/drawing/2014/main" id="{E130DF31-9D05-BDEB-351E-ED648781F00F}"/>
              </a:ext>
            </a:extLst>
          </p:cNvPr>
          <p:cNvPicPr>
            <a:picLocks noChangeAspect="1"/>
          </p:cNvPicPr>
          <p:nvPr/>
        </p:nvPicPr>
        <p:blipFill>
          <a:blip r:embed="rId2"/>
          <a:stretch>
            <a:fillRect/>
          </a:stretch>
        </p:blipFill>
        <p:spPr>
          <a:xfrm>
            <a:off x="2477729" y="2220616"/>
            <a:ext cx="3424116" cy="1996282"/>
          </a:xfrm>
          <a:prstGeom prst="rect">
            <a:avLst/>
          </a:prstGeom>
        </p:spPr>
      </p:pic>
      <p:sp>
        <p:nvSpPr>
          <p:cNvPr id="10" name="Inhaltsplatzhalter 2">
            <a:extLst>
              <a:ext uri="{FF2B5EF4-FFF2-40B4-BE49-F238E27FC236}">
                <a16:creationId xmlns:a16="http://schemas.microsoft.com/office/drawing/2014/main" id="{2E1EF94B-5A3D-3150-F128-9D2F5B08C986}"/>
              </a:ext>
            </a:extLst>
          </p:cNvPr>
          <p:cNvSpPr txBox="1">
            <a:spLocks/>
          </p:cNvSpPr>
          <p:nvPr/>
        </p:nvSpPr>
        <p:spPr>
          <a:xfrm>
            <a:off x="458705" y="2983782"/>
            <a:ext cx="2885870" cy="1306864"/>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Critical Information Evaluation</a:t>
            </a:r>
            <a:br>
              <a:rPr lang="de-DE"/>
            </a:br>
            <a:r>
              <a:rPr lang="de-DE"/>
              <a:t>-&gt; Quellen &amp; Informationen prüfen und hinterfragen</a:t>
            </a:r>
          </a:p>
          <a:p>
            <a:r>
              <a:rPr lang="de-DE">
                <a:sym typeface="Wingdings" panose="05000000000000000000" pitchFamily="2" charset="2"/>
              </a:rPr>
              <a:t> </a:t>
            </a:r>
            <a:r>
              <a:rPr lang="de-DE">
                <a:solidFill>
                  <a:schemeClr val="accent1"/>
                </a:solidFill>
                <a:sym typeface="Wingdings" panose="05000000000000000000" pitchFamily="2" charset="2"/>
              </a:rPr>
              <a:t>Frage ich lieber nochmal jemand anderen?</a:t>
            </a:r>
            <a:endParaRPr lang="de-DE">
              <a:solidFill>
                <a:schemeClr val="accent1"/>
              </a:solidFill>
            </a:endParaRPr>
          </a:p>
        </p:txBody>
      </p:sp>
      <p:sp>
        <p:nvSpPr>
          <p:cNvPr id="6" name="Inhaltsplatzhalter 2">
            <a:extLst>
              <a:ext uri="{FF2B5EF4-FFF2-40B4-BE49-F238E27FC236}">
                <a16:creationId xmlns:a16="http://schemas.microsoft.com/office/drawing/2014/main" id="{6EFB537E-C887-E15A-F83B-9F77FA79D6F6}"/>
              </a:ext>
            </a:extLst>
          </p:cNvPr>
          <p:cNvSpPr txBox="1">
            <a:spLocks/>
          </p:cNvSpPr>
          <p:nvPr/>
        </p:nvSpPr>
        <p:spPr>
          <a:xfrm>
            <a:off x="6025249" y="3262611"/>
            <a:ext cx="2787649" cy="1013228"/>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Reasoning with Evidence, Argumentation &amp; Synthesis</a:t>
            </a:r>
            <a:br>
              <a:rPr lang="de-DE"/>
            </a:br>
            <a:r>
              <a:rPr lang="de-DE"/>
              <a:t>-&gt; Aus gefundenen Argumenten eine Meinung bilden</a:t>
            </a:r>
          </a:p>
        </p:txBody>
      </p:sp>
      <p:sp>
        <p:nvSpPr>
          <p:cNvPr id="11" name="Inhaltsplatzhalter 2">
            <a:extLst>
              <a:ext uri="{FF2B5EF4-FFF2-40B4-BE49-F238E27FC236}">
                <a16:creationId xmlns:a16="http://schemas.microsoft.com/office/drawing/2014/main" id="{F12DC9C3-04FD-A0A4-6860-F1003B6830B1}"/>
              </a:ext>
            </a:extLst>
          </p:cNvPr>
          <p:cNvSpPr txBox="1">
            <a:spLocks/>
          </p:cNvSpPr>
          <p:nvPr/>
        </p:nvSpPr>
        <p:spPr>
          <a:xfrm>
            <a:off x="5949089" y="2021023"/>
            <a:ext cx="2787649" cy="714773"/>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Online Information Acquisition</a:t>
            </a:r>
            <a:br>
              <a:rPr lang="de-DE" b="1"/>
            </a:br>
            <a:r>
              <a:rPr lang="de-DE"/>
              <a:t>-&gt; Suchbegriff und –methode wählen</a:t>
            </a:r>
          </a:p>
        </p:txBody>
      </p:sp>
    </p:spTree>
    <p:extLst>
      <p:ext uri="{BB962C8B-B14F-4D97-AF65-F5344CB8AC3E}">
        <p14:creationId xmlns:p14="http://schemas.microsoft.com/office/powerpoint/2010/main" val="271891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00BC1-0232-A069-D1E2-C29E97FCD5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8AA2A9-310F-F123-40E2-1E65FF1F7FD8}"/>
              </a:ext>
            </a:extLst>
          </p:cNvPr>
          <p:cNvSpPr>
            <a:spLocks noGrp="1"/>
          </p:cNvSpPr>
          <p:nvPr>
            <p:ph type="title"/>
          </p:nvPr>
        </p:nvSpPr>
        <p:spPr/>
        <p:txBody>
          <a:bodyPr/>
          <a:lstStyle/>
          <a:p>
            <a:r>
              <a:rPr lang="de-DE"/>
              <a:t>Zentrale Punkte</a:t>
            </a:r>
          </a:p>
        </p:txBody>
      </p:sp>
      <p:sp>
        <p:nvSpPr>
          <p:cNvPr id="3" name="Inhaltsplatzhalter 2">
            <a:extLst>
              <a:ext uri="{FF2B5EF4-FFF2-40B4-BE49-F238E27FC236}">
                <a16:creationId xmlns:a16="http://schemas.microsoft.com/office/drawing/2014/main" id="{31F1155F-05CB-FA17-1659-0CE95BE1BD76}"/>
              </a:ext>
            </a:extLst>
          </p:cNvPr>
          <p:cNvSpPr>
            <a:spLocks noGrp="1"/>
          </p:cNvSpPr>
          <p:nvPr>
            <p:ph idx="1"/>
          </p:nvPr>
        </p:nvSpPr>
        <p:spPr/>
        <p:txBody>
          <a:bodyPr/>
          <a:lstStyle/>
          <a:p>
            <a:pPr marL="285750" indent="-285750">
              <a:buFont typeface="Arial" panose="020B0604020202020204" pitchFamily="34" charset="0"/>
              <a:buChar char="•"/>
            </a:pPr>
            <a:r>
              <a:rPr lang="de-DE"/>
              <a:t>Sie kennen „Ihre“ Kinder am besten!</a:t>
            </a:r>
          </a:p>
          <a:p>
            <a:pPr marL="285750" indent="-285750">
              <a:buFont typeface="Arial" panose="020B0604020202020204" pitchFamily="34" charset="0"/>
              <a:buChar char="•"/>
            </a:pPr>
            <a:r>
              <a:rPr lang="de-DE"/>
              <a:t>Kinder sind von Natur aus neugierig – und Neugier ist der erste Schritt zu kritischem Denken</a:t>
            </a:r>
          </a:p>
          <a:p>
            <a:pPr marL="285750" indent="-285750">
              <a:buFont typeface="Arial" panose="020B0604020202020204" pitchFamily="34" charset="0"/>
              <a:buChar char="•"/>
            </a:pPr>
            <a:r>
              <a:rPr lang="de-DE"/>
              <a:t>Lassen sich die COR-Facetten aufs Kindesalter übertragen?</a:t>
            </a:r>
          </a:p>
        </p:txBody>
      </p:sp>
      <p:sp>
        <p:nvSpPr>
          <p:cNvPr id="4" name="Fußzeilenplatzhalter 3">
            <a:extLst>
              <a:ext uri="{FF2B5EF4-FFF2-40B4-BE49-F238E27FC236}">
                <a16:creationId xmlns:a16="http://schemas.microsoft.com/office/drawing/2014/main" id="{479A380C-8569-1ABA-6EE2-3783EDE37C4A}"/>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52A7889-B7F7-FDEE-A106-9EAEA6257A1E}"/>
              </a:ext>
            </a:extLst>
          </p:cNvPr>
          <p:cNvSpPr>
            <a:spLocks noGrp="1"/>
          </p:cNvSpPr>
          <p:nvPr>
            <p:ph type="sldNum" sz="quarter" idx="12"/>
          </p:nvPr>
        </p:nvSpPr>
        <p:spPr/>
        <p:txBody>
          <a:bodyPr/>
          <a:lstStyle/>
          <a:p>
            <a:fld id="{6067E78E-13C7-4BF7-8118-BF1621604904}" type="slidenum">
              <a:rPr lang="de-DE" smtClean="0"/>
              <a:t>26</a:t>
            </a:fld>
            <a:endParaRPr lang="de-DE"/>
          </a:p>
        </p:txBody>
      </p:sp>
      <p:pic>
        <p:nvPicPr>
          <p:cNvPr id="7" name="Grafik 6">
            <a:extLst>
              <a:ext uri="{FF2B5EF4-FFF2-40B4-BE49-F238E27FC236}">
                <a16:creationId xmlns:a16="http://schemas.microsoft.com/office/drawing/2014/main" id="{C1EDFD92-1446-EA9D-75C6-5E39EAE914F5}"/>
              </a:ext>
            </a:extLst>
          </p:cNvPr>
          <p:cNvPicPr>
            <a:picLocks noChangeAspect="1"/>
          </p:cNvPicPr>
          <p:nvPr/>
        </p:nvPicPr>
        <p:blipFill>
          <a:blip r:embed="rId2"/>
          <a:stretch>
            <a:fillRect/>
          </a:stretch>
        </p:blipFill>
        <p:spPr>
          <a:xfrm>
            <a:off x="2477729" y="2220616"/>
            <a:ext cx="3424116" cy="1996282"/>
          </a:xfrm>
          <a:prstGeom prst="rect">
            <a:avLst/>
          </a:prstGeom>
        </p:spPr>
      </p:pic>
      <p:sp>
        <p:nvSpPr>
          <p:cNvPr id="8" name="Inhaltsplatzhalter 2">
            <a:extLst>
              <a:ext uri="{FF2B5EF4-FFF2-40B4-BE49-F238E27FC236}">
                <a16:creationId xmlns:a16="http://schemas.microsoft.com/office/drawing/2014/main" id="{0A821E58-61C2-A331-E1DF-EE0E7A620C5B}"/>
              </a:ext>
            </a:extLst>
          </p:cNvPr>
          <p:cNvSpPr txBox="1">
            <a:spLocks/>
          </p:cNvSpPr>
          <p:nvPr/>
        </p:nvSpPr>
        <p:spPr>
          <a:xfrm>
            <a:off x="5949089" y="2021023"/>
            <a:ext cx="2787649" cy="1106402"/>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Online Information Acquisition</a:t>
            </a:r>
            <a:br>
              <a:rPr lang="de-DE" b="1"/>
            </a:br>
            <a:r>
              <a:rPr lang="de-DE"/>
              <a:t>-&gt; Suchbegriff und –methode wählen</a:t>
            </a:r>
          </a:p>
          <a:p>
            <a:r>
              <a:rPr lang="de-DE">
                <a:sym typeface="Wingdings" panose="05000000000000000000" pitchFamily="2" charset="2"/>
              </a:rPr>
              <a:t> </a:t>
            </a:r>
            <a:r>
              <a:rPr lang="de-DE">
                <a:solidFill>
                  <a:schemeClr val="accent1"/>
                </a:solidFill>
                <a:sym typeface="Wingdings" panose="05000000000000000000" pitchFamily="2" charset="2"/>
              </a:rPr>
              <a:t>Wen frage ich?</a:t>
            </a:r>
            <a:endParaRPr lang="de-DE">
              <a:solidFill>
                <a:schemeClr val="accent1"/>
              </a:solidFill>
            </a:endParaRPr>
          </a:p>
        </p:txBody>
      </p:sp>
      <p:sp>
        <p:nvSpPr>
          <p:cNvPr id="10" name="Inhaltsplatzhalter 2">
            <a:extLst>
              <a:ext uri="{FF2B5EF4-FFF2-40B4-BE49-F238E27FC236}">
                <a16:creationId xmlns:a16="http://schemas.microsoft.com/office/drawing/2014/main" id="{D62AF56A-E1B9-9220-A7EC-D870F218066B}"/>
              </a:ext>
            </a:extLst>
          </p:cNvPr>
          <p:cNvSpPr txBox="1">
            <a:spLocks/>
          </p:cNvSpPr>
          <p:nvPr/>
        </p:nvSpPr>
        <p:spPr>
          <a:xfrm>
            <a:off x="458705" y="2983782"/>
            <a:ext cx="2885870" cy="1306864"/>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Critical Information Evaluation</a:t>
            </a:r>
            <a:br>
              <a:rPr lang="de-DE"/>
            </a:br>
            <a:r>
              <a:rPr lang="de-DE"/>
              <a:t>-&gt; Quellen &amp; Informationen prüfen und hinterfragen</a:t>
            </a:r>
          </a:p>
          <a:p>
            <a:r>
              <a:rPr lang="de-DE">
                <a:sym typeface="Wingdings" panose="05000000000000000000" pitchFamily="2" charset="2"/>
              </a:rPr>
              <a:t> </a:t>
            </a:r>
            <a:r>
              <a:rPr lang="de-DE">
                <a:solidFill>
                  <a:schemeClr val="accent1"/>
                </a:solidFill>
                <a:sym typeface="Wingdings" panose="05000000000000000000" pitchFamily="2" charset="2"/>
              </a:rPr>
              <a:t>Frage ich lieber nochmal jemand anderen?</a:t>
            </a:r>
            <a:endParaRPr lang="de-DE">
              <a:solidFill>
                <a:schemeClr val="accent1"/>
              </a:solidFill>
            </a:endParaRPr>
          </a:p>
        </p:txBody>
      </p:sp>
      <p:sp>
        <p:nvSpPr>
          <p:cNvPr id="6" name="Inhaltsplatzhalter 2">
            <a:extLst>
              <a:ext uri="{FF2B5EF4-FFF2-40B4-BE49-F238E27FC236}">
                <a16:creationId xmlns:a16="http://schemas.microsoft.com/office/drawing/2014/main" id="{E7612183-CDE1-106C-C7A5-EFE484CAB37B}"/>
              </a:ext>
            </a:extLst>
          </p:cNvPr>
          <p:cNvSpPr txBox="1">
            <a:spLocks/>
          </p:cNvSpPr>
          <p:nvPr/>
        </p:nvSpPr>
        <p:spPr>
          <a:xfrm>
            <a:off x="6025249" y="3262611"/>
            <a:ext cx="2787649" cy="1013228"/>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Reasoning with Evidence, Argumentation &amp; Synthesis</a:t>
            </a:r>
            <a:br>
              <a:rPr lang="de-DE"/>
            </a:br>
            <a:r>
              <a:rPr lang="de-DE"/>
              <a:t>-&gt; Aus gefundenen Argumenten eine Meinung bilden</a:t>
            </a:r>
          </a:p>
        </p:txBody>
      </p:sp>
    </p:spTree>
    <p:extLst>
      <p:ext uri="{BB962C8B-B14F-4D97-AF65-F5344CB8AC3E}">
        <p14:creationId xmlns:p14="http://schemas.microsoft.com/office/powerpoint/2010/main" val="340337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7F369-0490-9FC9-EED3-67E20B6153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9C44AB-69C2-A545-A241-200DC82740F6}"/>
              </a:ext>
            </a:extLst>
          </p:cNvPr>
          <p:cNvSpPr>
            <a:spLocks noGrp="1"/>
          </p:cNvSpPr>
          <p:nvPr>
            <p:ph type="title"/>
          </p:nvPr>
        </p:nvSpPr>
        <p:spPr/>
        <p:txBody>
          <a:bodyPr/>
          <a:lstStyle/>
          <a:p>
            <a:r>
              <a:rPr lang="de-DE"/>
              <a:t>Zentrale Punkte</a:t>
            </a:r>
          </a:p>
        </p:txBody>
      </p:sp>
      <p:sp>
        <p:nvSpPr>
          <p:cNvPr id="3" name="Inhaltsplatzhalter 2">
            <a:extLst>
              <a:ext uri="{FF2B5EF4-FFF2-40B4-BE49-F238E27FC236}">
                <a16:creationId xmlns:a16="http://schemas.microsoft.com/office/drawing/2014/main" id="{7C14C56A-BEC2-4A34-0D2F-969C0D51D223}"/>
              </a:ext>
            </a:extLst>
          </p:cNvPr>
          <p:cNvSpPr>
            <a:spLocks noGrp="1"/>
          </p:cNvSpPr>
          <p:nvPr>
            <p:ph idx="1"/>
          </p:nvPr>
        </p:nvSpPr>
        <p:spPr/>
        <p:txBody>
          <a:bodyPr/>
          <a:lstStyle/>
          <a:p>
            <a:pPr marL="285750" indent="-285750">
              <a:buFont typeface="Arial" panose="020B0604020202020204" pitchFamily="34" charset="0"/>
              <a:buChar char="•"/>
            </a:pPr>
            <a:r>
              <a:rPr lang="de-DE"/>
              <a:t>Sie kennen „Ihre“ Kinder am besten!</a:t>
            </a:r>
          </a:p>
          <a:p>
            <a:pPr marL="285750" indent="-285750">
              <a:buFont typeface="Arial" panose="020B0604020202020204" pitchFamily="34" charset="0"/>
              <a:buChar char="•"/>
            </a:pPr>
            <a:r>
              <a:rPr lang="de-DE"/>
              <a:t>Kinder sind von Natur aus neugierig – und Neugier ist der erste Schritt zu kritischem Denken</a:t>
            </a:r>
          </a:p>
          <a:p>
            <a:pPr marL="285750" indent="-285750">
              <a:buFont typeface="Arial" panose="020B0604020202020204" pitchFamily="34" charset="0"/>
              <a:buChar char="•"/>
            </a:pPr>
            <a:r>
              <a:rPr lang="de-DE"/>
              <a:t>Lassen sich die COR-Facetten aufs Kindesalter übertragen?</a:t>
            </a:r>
          </a:p>
        </p:txBody>
      </p:sp>
      <p:sp>
        <p:nvSpPr>
          <p:cNvPr id="4" name="Fußzeilenplatzhalter 3">
            <a:extLst>
              <a:ext uri="{FF2B5EF4-FFF2-40B4-BE49-F238E27FC236}">
                <a16:creationId xmlns:a16="http://schemas.microsoft.com/office/drawing/2014/main" id="{F9A0CC29-EB04-25FA-7073-60F203B2E3A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A1DC627-207E-B3AC-C539-52B916D76850}"/>
              </a:ext>
            </a:extLst>
          </p:cNvPr>
          <p:cNvSpPr>
            <a:spLocks noGrp="1"/>
          </p:cNvSpPr>
          <p:nvPr>
            <p:ph type="sldNum" sz="quarter" idx="12"/>
          </p:nvPr>
        </p:nvSpPr>
        <p:spPr/>
        <p:txBody>
          <a:bodyPr/>
          <a:lstStyle/>
          <a:p>
            <a:fld id="{6067E78E-13C7-4BF7-8118-BF1621604904}" type="slidenum">
              <a:rPr lang="de-DE" smtClean="0"/>
              <a:t>27</a:t>
            </a:fld>
            <a:endParaRPr lang="de-DE"/>
          </a:p>
        </p:txBody>
      </p:sp>
      <p:pic>
        <p:nvPicPr>
          <p:cNvPr id="7" name="Grafik 6">
            <a:extLst>
              <a:ext uri="{FF2B5EF4-FFF2-40B4-BE49-F238E27FC236}">
                <a16:creationId xmlns:a16="http://schemas.microsoft.com/office/drawing/2014/main" id="{EB929FC3-090C-5EE2-84BA-ED9821B67FE4}"/>
              </a:ext>
            </a:extLst>
          </p:cNvPr>
          <p:cNvPicPr>
            <a:picLocks noChangeAspect="1"/>
          </p:cNvPicPr>
          <p:nvPr/>
        </p:nvPicPr>
        <p:blipFill>
          <a:blip r:embed="rId3"/>
          <a:stretch>
            <a:fillRect/>
          </a:stretch>
        </p:blipFill>
        <p:spPr>
          <a:xfrm>
            <a:off x="2477729" y="2220616"/>
            <a:ext cx="3424116" cy="1996282"/>
          </a:xfrm>
          <a:prstGeom prst="rect">
            <a:avLst/>
          </a:prstGeom>
        </p:spPr>
      </p:pic>
      <p:sp>
        <p:nvSpPr>
          <p:cNvPr id="8" name="Inhaltsplatzhalter 2">
            <a:extLst>
              <a:ext uri="{FF2B5EF4-FFF2-40B4-BE49-F238E27FC236}">
                <a16:creationId xmlns:a16="http://schemas.microsoft.com/office/drawing/2014/main" id="{32CEF60C-3C38-331F-0E82-29A00D0C54E3}"/>
              </a:ext>
            </a:extLst>
          </p:cNvPr>
          <p:cNvSpPr txBox="1">
            <a:spLocks/>
          </p:cNvSpPr>
          <p:nvPr/>
        </p:nvSpPr>
        <p:spPr>
          <a:xfrm>
            <a:off x="5949089" y="2021023"/>
            <a:ext cx="2787649" cy="1106402"/>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Online Information Acquisition</a:t>
            </a:r>
            <a:br>
              <a:rPr lang="de-DE" b="1"/>
            </a:br>
            <a:r>
              <a:rPr lang="de-DE"/>
              <a:t>-&gt; Suchbegriff und –methode wählen</a:t>
            </a:r>
          </a:p>
          <a:p>
            <a:r>
              <a:rPr lang="de-DE">
                <a:sym typeface="Wingdings" panose="05000000000000000000" pitchFamily="2" charset="2"/>
              </a:rPr>
              <a:t> </a:t>
            </a:r>
            <a:r>
              <a:rPr lang="de-DE">
                <a:solidFill>
                  <a:schemeClr val="accent1"/>
                </a:solidFill>
                <a:sym typeface="Wingdings" panose="05000000000000000000" pitchFamily="2" charset="2"/>
              </a:rPr>
              <a:t>Wen frage ich?</a:t>
            </a:r>
            <a:endParaRPr lang="de-DE">
              <a:solidFill>
                <a:schemeClr val="accent1"/>
              </a:solidFill>
            </a:endParaRPr>
          </a:p>
        </p:txBody>
      </p:sp>
      <p:sp>
        <p:nvSpPr>
          <p:cNvPr id="9" name="Inhaltsplatzhalter 2">
            <a:extLst>
              <a:ext uri="{FF2B5EF4-FFF2-40B4-BE49-F238E27FC236}">
                <a16:creationId xmlns:a16="http://schemas.microsoft.com/office/drawing/2014/main" id="{55C50F86-A213-0D47-C259-7163E83B00E6}"/>
              </a:ext>
            </a:extLst>
          </p:cNvPr>
          <p:cNvSpPr txBox="1">
            <a:spLocks/>
          </p:cNvSpPr>
          <p:nvPr/>
        </p:nvSpPr>
        <p:spPr>
          <a:xfrm>
            <a:off x="6025249" y="3262610"/>
            <a:ext cx="2787649" cy="1487087"/>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Reasoning with Evidence, Argumentation &amp; Synthesis</a:t>
            </a:r>
            <a:br>
              <a:rPr lang="de-DE"/>
            </a:br>
            <a:r>
              <a:rPr lang="de-DE"/>
              <a:t>-&gt; Aus gefundenen Argumenten eine Meinung bilden</a:t>
            </a:r>
          </a:p>
          <a:p>
            <a:r>
              <a:rPr lang="de-DE">
                <a:sym typeface="Wingdings" panose="05000000000000000000" pitchFamily="2" charset="2"/>
              </a:rPr>
              <a:t> </a:t>
            </a:r>
            <a:r>
              <a:rPr lang="de-DE">
                <a:solidFill>
                  <a:schemeClr val="accent1"/>
                </a:solidFill>
                <a:sym typeface="Wingdings" panose="05000000000000000000" pitchFamily="2" charset="2"/>
              </a:rPr>
              <a:t>Zu welchem Schluss komme ich?</a:t>
            </a:r>
            <a:endParaRPr lang="de-DE">
              <a:solidFill>
                <a:schemeClr val="accent1"/>
              </a:solidFill>
            </a:endParaRPr>
          </a:p>
        </p:txBody>
      </p:sp>
      <p:sp>
        <p:nvSpPr>
          <p:cNvPr id="10" name="Inhaltsplatzhalter 2">
            <a:extLst>
              <a:ext uri="{FF2B5EF4-FFF2-40B4-BE49-F238E27FC236}">
                <a16:creationId xmlns:a16="http://schemas.microsoft.com/office/drawing/2014/main" id="{40DEE2E7-B64D-CF0B-7678-F4C9B4726C85}"/>
              </a:ext>
            </a:extLst>
          </p:cNvPr>
          <p:cNvSpPr txBox="1">
            <a:spLocks/>
          </p:cNvSpPr>
          <p:nvPr/>
        </p:nvSpPr>
        <p:spPr>
          <a:xfrm>
            <a:off x="458705" y="2983782"/>
            <a:ext cx="2885870" cy="1306864"/>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Critical Information Evaluation</a:t>
            </a:r>
            <a:br>
              <a:rPr lang="de-DE"/>
            </a:br>
            <a:r>
              <a:rPr lang="de-DE"/>
              <a:t>-&gt; Quellen &amp; Informationen prüfen und hinterfragen</a:t>
            </a:r>
          </a:p>
          <a:p>
            <a:r>
              <a:rPr lang="de-DE">
                <a:sym typeface="Wingdings" panose="05000000000000000000" pitchFamily="2" charset="2"/>
              </a:rPr>
              <a:t> </a:t>
            </a:r>
            <a:r>
              <a:rPr lang="de-DE">
                <a:solidFill>
                  <a:schemeClr val="accent1"/>
                </a:solidFill>
                <a:sym typeface="Wingdings" panose="05000000000000000000" pitchFamily="2" charset="2"/>
              </a:rPr>
              <a:t>Frage ich lieber nochmal jemand anderen?</a:t>
            </a:r>
            <a:endParaRPr lang="de-DE">
              <a:solidFill>
                <a:schemeClr val="accent1"/>
              </a:solidFill>
            </a:endParaRPr>
          </a:p>
        </p:txBody>
      </p:sp>
    </p:spTree>
    <p:extLst>
      <p:ext uri="{BB962C8B-B14F-4D97-AF65-F5344CB8AC3E}">
        <p14:creationId xmlns:p14="http://schemas.microsoft.com/office/powerpoint/2010/main" val="410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A521B-73BE-5AEA-6FEE-C3886B492C64}"/>
              </a:ext>
            </a:extLst>
          </p:cNvPr>
          <p:cNvSpPr>
            <a:spLocks noGrp="1"/>
          </p:cNvSpPr>
          <p:nvPr>
            <p:ph type="title"/>
          </p:nvPr>
        </p:nvSpPr>
        <p:spPr/>
        <p:txBody>
          <a:bodyPr/>
          <a:lstStyle/>
          <a:p>
            <a:r>
              <a:rPr lang="de-DE"/>
              <a:t>Ergebnisse aus COR-Forschung - OIA</a:t>
            </a:r>
          </a:p>
        </p:txBody>
      </p:sp>
      <p:sp>
        <p:nvSpPr>
          <p:cNvPr id="3" name="Inhaltsplatzhalter 2">
            <a:extLst>
              <a:ext uri="{FF2B5EF4-FFF2-40B4-BE49-F238E27FC236}">
                <a16:creationId xmlns:a16="http://schemas.microsoft.com/office/drawing/2014/main" id="{A4E85C8A-CE47-2D94-8DF2-FCAC36EF8FC9}"/>
              </a:ext>
            </a:extLst>
          </p:cNvPr>
          <p:cNvSpPr>
            <a:spLocks noGrp="1"/>
          </p:cNvSpPr>
          <p:nvPr>
            <p:ph idx="1"/>
          </p:nvPr>
        </p:nvSpPr>
        <p:spPr>
          <a:xfrm>
            <a:off x="288927" y="1031082"/>
            <a:ext cx="4006846" cy="3757613"/>
          </a:xfrm>
        </p:spPr>
        <p:txBody>
          <a:bodyPr/>
          <a:lstStyle/>
          <a:p>
            <a:pPr marL="285750" indent="-285750">
              <a:buFont typeface="Arial" panose="020B0604020202020204" pitchFamily="34" charset="0"/>
              <a:buChar char="•"/>
            </a:pPr>
            <a:r>
              <a:rPr lang="de-DE"/>
              <a:t>Die „Suchfacette“ OIA wird über Indikatoren erhoben</a:t>
            </a:r>
          </a:p>
          <a:p>
            <a:pPr marL="285750" indent="-285750">
              <a:buFont typeface="Arial" panose="020B0604020202020204" pitchFamily="34" charset="0"/>
              <a:buChar char="•"/>
            </a:pPr>
            <a:r>
              <a:rPr lang="de-DE"/>
              <a:t>Beispiel: „Click Restraint“ – wie viel Zeit lasse ich mir, bevor ich ein Ergebnis anklicke?</a:t>
            </a:r>
          </a:p>
        </p:txBody>
      </p:sp>
      <p:sp>
        <p:nvSpPr>
          <p:cNvPr id="4" name="Fußzeilenplatzhalter 3">
            <a:extLst>
              <a:ext uri="{FF2B5EF4-FFF2-40B4-BE49-F238E27FC236}">
                <a16:creationId xmlns:a16="http://schemas.microsoft.com/office/drawing/2014/main" id="{5F247C10-52C4-1709-DD60-9BA3FF9A9B0A}"/>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C1B4DEA-8BDC-1A40-D99E-4DAFD5FDC3B3}"/>
              </a:ext>
            </a:extLst>
          </p:cNvPr>
          <p:cNvSpPr>
            <a:spLocks noGrp="1"/>
          </p:cNvSpPr>
          <p:nvPr>
            <p:ph type="sldNum" sz="quarter" idx="12"/>
          </p:nvPr>
        </p:nvSpPr>
        <p:spPr/>
        <p:txBody>
          <a:bodyPr/>
          <a:lstStyle/>
          <a:p>
            <a:fld id="{6067E78E-13C7-4BF7-8118-BF1621604904}" type="slidenum">
              <a:rPr lang="de-DE" smtClean="0"/>
              <a:t>28</a:t>
            </a:fld>
            <a:endParaRPr lang="de-DE"/>
          </a:p>
        </p:txBody>
      </p:sp>
      <p:pic>
        <p:nvPicPr>
          <p:cNvPr id="10" name="Inhaltsplatzhalter 9">
            <a:extLst>
              <a:ext uri="{FF2B5EF4-FFF2-40B4-BE49-F238E27FC236}">
                <a16:creationId xmlns:a16="http://schemas.microsoft.com/office/drawing/2014/main" id="{6720B2DA-EC40-59C6-0FDD-263924C212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031082"/>
            <a:ext cx="3825708" cy="3757613"/>
          </a:xfrm>
          <a:prstGeom prst="rect">
            <a:avLst/>
          </a:prstGeom>
        </p:spPr>
      </p:pic>
      <p:pic>
        <p:nvPicPr>
          <p:cNvPr id="16" name="Grafik 15">
            <a:extLst>
              <a:ext uri="{FF2B5EF4-FFF2-40B4-BE49-F238E27FC236}">
                <a16:creationId xmlns:a16="http://schemas.microsoft.com/office/drawing/2014/main" id="{D8AB367B-6ED8-44D7-EBCB-F83F310687B1}"/>
              </a:ext>
            </a:extLst>
          </p:cNvPr>
          <p:cNvPicPr>
            <a:picLocks noChangeAspect="1"/>
          </p:cNvPicPr>
          <p:nvPr/>
        </p:nvPicPr>
        <p:blipFill>
          <a:blip r:embed="rId4"/>
          <a:stretch>
            <a:fillRect/>
          </a:stretch>
        </p:blipFill>
        <p:spPr>
          <a:xfrm>
            <a:off x="5467890" y="1590714"/>
            <a:ext cx="1270952" cy="1270952"/>
          </a:xfrm>
          <a:prstGeom prst="rect">
            <a:avLst/>
          </a:prstGeom>
        </p:spPr>
      </p:pic>
    </p:spTree>
    <p:extLst>
      <p:ext uri="{BB962C8B-B14F-4D97-AF65-F5344CB8AC3E}">
        <p14:creationId xmlns:p14="http://schemas.microsoft.com/office/powerpoint/2010/main" val="29413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566BD-0A2B-8F30-67EA-8B4D28F2A9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8603BF-B1BE-FDB6-3A23-1ADCFFBBBFBE}"/>
              </a:ext>
            </a:extLst>
          </p:cNvPr>
          <p:cNvSpPr>
            <a:spLocks noGrp="1"/>
          </p:cNvSpPr>
          <p:nvPr>
            <p:ph type="title"/>
          </p:nvPr>
        </p:nvSpPr>
        <p:spPr/>
        <p:txBody>
          <a:bodyPr/>
          <a:lstStyle/>
          <a:p>
            <a:r>
              <a:rPr lang="de-DE"/>
              <a:t>Ergebnisse aus COR-Forschung - OIA</a:t>
            </a:r>
          </a:p>
        </p:txBody>
      </p:sp>
      <p:sp>
        <p:nvSpPr>
          <p:cNvPr id="3" name="Inhaltsplatzhalter 2">
            <a:extLst>
              <a:ext uri="{FF2B5EF4-FFF2-40B4-BE49-F238E27FC236}">
                <a16:creationId xmlns:a16="http://schemas.microsoft.com/office/drawing/2014/main" id="{D547AB42-CF33-D462-A008-6F0A998E4D27}"/>
              </a:ext>
            </a:extLst>
          </p:cNvPr>
          <p:cNvSpPr>
            <a:spLocks noGrp="1"/>
          </p:cNvSpPr>
          <p:nvPr>
            <p:ph idx="1"/>
          </p:nvPr>
        </p:nvSpPr>
        <p:spPr>
          <a:xfrm>
            <a:off x="288927" y="1031082"/>
            <a:ext cx="4006846" cy="3757613"/>
          </a:xfrm>
        </p:spPr>
        <p:txBody>
          <a:bodyPr/>
          <a:lstStyle/>
          <a:p>
            <a:pPr marL="285750" indent="-285750">
              <a:buFont typeface="Arial" panose="020B0604020202020204" pitchFamily="34" charset="0"/>
              <a:buChar char="•"/>
            </a:pPr>
            <a:r>
              <a:rPr lang="de-DE"/>
              <a:t>Die „Suchfacette“ OIA wird über Indikatoren erhoben</a:t>
            </a:r>
          </a:p>
          <a:p>
            <a:pPr marL="285750" indent="-285750">
              <a:buFont typeface="Arial" panose="020B0604020202020204" pitchFamily="34" charset="0"/>
              <a:buChar char="•"/>
            </a:pPr>
            <a:r>
              <a:rPr lang="de-DE"/>
              <a:t>Beispiel: „Click Restraint“ – wie viel Zeit lasse ich mir, bevor ich ein Ergebnis anklicke?</a:t>
            </a:r>
          </a:p>
        </p:txBody>
      </p:sp>
      <p:sp>
        <p:nvSpPr>
          <p:cNvPr id="4" name="Fußzeilenplatzhalter 3">
            <a:extLst>
              <a:ext uri="{FF2B5EF4-FFF2-40B4-BE49-F238E27FC236}">
                <a16:creationId xmlns:a16="http://schemas.microsoft.com/office/drawing/2014/main" id="{BCE6C90B-FCDB-CC99-3E02-8A1D695BF24F}"/>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0F03BBDF-ECBD-8850-2664-7BF869747181}"/>
              </a:ext>
            </a:extLst>
          </p:cNvPr>
          <p:cNvSpPr>
            <a:spLocks noGrp="1"/>
          </p:cNvSpPr>
          <p:nvPr>
            <p:ph type="sldNum" sz="quarter" idx="12"/>
          </p:nvPr>
        </p:nvSpPr>
        <p:spPr/>
        <p:txBody>
          <a:bodyPr/>
          <a:lstStyle/>
          <a:p>
            <a:fld id="{6067E78E-13C7-4BF7-8118-BF1621604904}" type="slidenum">
              <a:rPr lang="de-DE" smtClean="0"/>
              <a:t>29</a:t>
            </a:fld>
            <a:endParaRPr lang="de-DE"/>
          </a:p>
        </p:txBody>
      </p:sp>
      <p:pic>
        <p:nvPicPr>
          <p:cNvPr id="6" name="Inhaltsplatzhalter 6" descr="Ein Bild, das Diagramm, Text, technische Zeichnung, Reihe enthält.&#10;&#10;Automatisch generierte Beschreibung">
            <a:extLst>
              <a:ext uri="{FF2B5EF4-FFF2-40B4-BE49-F238E27FC236}">
                <a16:creationId xmlns:a16="http://schemas.microsoft.com/office/drawing/2014/main" id="{27709A3F-CED6-F4BE-9F63-12B6693CC9AD}"/>
              </a:ext>
            </a:extLst>
          </p:cNvPr>
          <p:cNvPicPr>
            <a:picLocks noChangeAspect="1"/>
          </p:cNvPicPr>
          <p:nvPr/>
        </p:nvPicPr>
        <p:blipFill>
          <a:blip r:embed="rId3"/>
          <a:stretch>
            <a:fillRect/>
          </a:stretch>
        </p:blipFill>
        <p:spPr>
          <a:xfrm>
            <a:off x="5353947" y="3423404"/>
            <a:ext cx="2059591" cy="1470260"/>
          </a:xfrm>
          <a:prstGeom prst="rect">
            <a:avLst/>
          </a:prstGeom>
        </p:spPr>
      </p:pic>
      <p:pic>
        <p:nvPicPr>
          <p:cNvPr id="7" name="Grafik 6" descr="Ein Bild, das Text, Diagramm, Screenshot, technische Zeichnung enthält.&#10;&#10;Automatisch generierte Beschreibung">
            <a:extLst>
              <a:ext uri="{FF2B5EF4-FFF2-40B4-BE49-F238E27FC236}">
                <a16:creationId xmlns:a16="http://schemas.microsoft.com/office/drawing/2014/main" id="{846138C1-8D24-9A37-7C5F-9092B217FDB6}"/>
              </a:ext>
            </a:extLst>
          </p:cNvPr>
          <p:cNvPicPr>
            <a:picLocks noChangeAspect="1"/>
          </p:cNvPicPr>
          <p:nvPr/>
        </p:nvPicPr>
        <p:blipFill>
          <a:blip r:embed="rId4"/>
          <a:stretch>
            <a:fillRect/>
          </a:stretch>
        </p:blipFill>
        <p:spPr>
          <a:xfrm>
            <a:off x="5005332" y="930189"/>
            <a:ext cx="3492585" cy="2493215"/>
          </a:xfrm>
          <a:prstGeom prst="rect">
            <a:avLst/>
          </a:prstGeom>
        </p:spPr>
      </p:pic>
      <p:pic>
        <p:nvPicPr>
          <p:cNvPr id="8" name="Grafik 7" descr="Ein Bild, das Text, Diagramm, Screenshot, Reihe enthält.&#10;&#10;Automatisch generierte Beschreibung">
            <a:extLst>
              <a:ext uri="{FF2B5EF4-FFF2-40B4-BE49-F238E27FC236}">
                <a16:creationId xmlns:a16="http://schemas.microsoft.com/office/drawing/2014/main" id="{2D28E0BC-DBA3-0437-CC60-D9C2C4298157}"/>
              </a:ext>
            </a:extLst>
          </p:cNvPr>
          <p:cNvPicPr>
            <a:picLocks noChangeAspect="1"/>
          </p:cNvPicPr>
          <p:nvPr/>
        </p:nvPicPr>
        <p:blipFill>
          <a:blip r:embed="rId5"/>
          <a:stretch>
            <a:fillRect/>
          </a:stretch>
        </p:blipFill>
        <p:spPr>
          <a:xfrm>
            <a:off x="3256827" y="3423404"/>
            <a:ext cx="2059594" cy="1470261"/>
          </a:xfrm>
          <a:prstGeom prst="rect">
            <a:avLst/>
          </a:prstGeom>
        </p:spPr>
      </p:pic>
      <p:pic>
        <p:nvPicPr>
          <p:cNvPr id="9" name="Grafik 8" descr="Ein Bild, das Diagramm, Text, technische Zeichnung, Reihe enthält.&#10;&#10;Automatisch generierte Beschreibung">
            <a:extLst>
              <a:ext uri="{FF2B5EF4-FFF2-40B4-BE49-F238E27FC236}">
                <a16:creationId xmlns:a16="http://schemas.microsoft.com/office/drawing/2014/main" id="{0C263A26-BD37-5F58-1EBA-1EBFBBDB3B6F}"/>
              </a:ext>
            </a:extLst>
          </p:cNvPr>
          <p:cNvPicPr>
            <a:picLocks noChangeAspect="1"/>
          </p:cNvPicPr>
          <p:nvPr/>
        </p:nvPicPr>
        <p:blipFill>
          <a:blip r:embed="rId6"/>
          <a:stretch>
            <a:fillRect/>
          </a:stretch>
        </p:blipFill>
        <p:spPr>
          <a:xfrm>
            <a:off x="1197233" y="3425130"/>
            <a:ext cx="2059594" cy="1470261"/>
          </a:xfrm>
          <a:prstGeom prst="rect">
            <a:avLst/>
          </a:prstGeom>
        </p:spPr>
      </p:pic>
    </p:spTree>
    <p:extLst>
      <p:ext uri="{BB962C8B-B14F-4D97-AF65-F5344CB8AC3E}">
        <p14:creationId xmlns:p14="http://schemas.microsoft.com/office/powerpoint/2010/main" val="5022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E7B92A-59B8-F59F-217A-BE347968E55E}"/>
              </a:ext>
            </a:extLst>
          </p:cNvPr>
          <p:cNvSpPr>
            <a:spLocks noGrp="1"/>
          </p:cNvSpPr>
          <p:nvPr>
            <p:ph type="title"/>
          </p:nvPr>
        </p:nvSpPr>
        <p:spPr>
          <a:xfrm>
            <a:off x="288927" y="201138"/>
            <a:ext cx="7363157" cy="493890"/>
          </a:xfrm>
        </p:spPr>
        <p:txBody>
          <a:bodyPr anchor="ctr">
            <a:normAutofit/>
          </a:bodyPr>
          <a:lstStyle/>
          <a:p>
            <a:r>
              <a:rPr lang="en-US"/>
              <a:t>Stellen Sie sich vor…</a:t>
            </a:r>
          </a:p>
        </p:txBody>
      </p:sp>
      <p:pic>
        <p:nvPicPr>
          <p:cNvPr id="4" name="Inhaltsplatzhalter 3" descr="Ein Bild, das Himmel, draußen, Gebäude, Fernmeldestation enthält.&#10;&#10;Automatisch generierte Beschreibung">
            <a:extLst>
              <a:ext uri="{FF2B5EF4-FFF2-40B4-BE49-F238E27FC236}">
                <a16:creationId xmlns:a16="http://schemas.microsoft.com/office/drawing/2014/main" id="{C4D7CE89-E0A2-4665-C1A6-B0DAF94F8914}"/>
              </a:ext>
            </a:extLst>
          </p:cNvPr>
          <p:cNvPicPr>
            <a:picLocks noGrp="1" noChangeAspect="1"/>
          </p:cNvPicPr>
          <p:nvPr>
            <p:ph idx="1"/>
          </p:nvPr>
        </p:nvPicPr>
        <p:blipFill>
          <a:blip r:embed="rId2"/>
          <a:srcRect l="12404" r="6194" b="-3"/>
          <a:stretch>
            <a:fillRect/>
          </a:stretch>
        </p:blipFill>
        <p:spPr>
          <a:xfrm>
            <a:off x="288926" y="1031082"/>
            <a:ext cx="4078288" cy="3757613"/>
          </a:xfrm>
          <a:prstGeom prst="rect">
            <a:avLst/>
          </a:prstGeom>
          <a:noFill/>
        </p:spPr>
      </p:pic>
      <p:sp>
        <p:nvSpPr>
          <p:cNvPr id="30" name="Footer Placeholder 3">
            <a:extLst>
              <a:ext uri="{FF2B5EF4-FFF2-40B4-BE49-F238E27FC236}">
                <a16:creationId xmlns:a16="http://schemas.microsoft.com/office/drawing/2014/main" id="{14802005-E9A4-996D-2E55-0305B09D1F01}"/>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91D65FE2-0EA2-755C-72F5-582AA7BA4D76}"/>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3</a:t>
            </a:fld>
            <a:endParaRPr lang="de-DE"/>
          </a:p>
        </p:txBody>
      </p:sp>
      <p:sp>
        <p:nvSpPr>
          <p:cNvPr id="25" name="Content Placeholder 5">
            <a:extLst>
              <a:ext uri="{FF2B5EF4-FFF2-40B4-BE49-F238E27FC236}">
                <a16:creationId xmlns:a16="http://schemas.microsoft.com/office/drawing/2014/main" id="{767C8B81-0B90-F353-085A-0CA1914DEBDD}"/>
              </a:ext>
            </a:extLst>
          </p:cNvPr>
          <p:cNvSpPr>
            <a:spLocks noGrp="1"/>
          </p:cNvSpPr>
          <p:nvPr>
            <p:ph idx="13"/>
          </p:nvPr>
        </p:nvSpPr>
        <p:spPr>
          <a:xfrm>
            <a:off x="4776787" y="1031082"/>
            <a:ext cx="4078288" cy="3757613"/>
          </a:xfrm>
        </p:spPr>
        <p:txBody>
          <a:bodyPr>
            <a:normAutofit/>
          </a:bodyPr>
          <a:lstStyle/>
          <a:p>
            <a:r>
              <a:rPr lang="en-US"/>
              <a:t>Sie suchen seit längerer Zeit eine geeignete Wohnung, um mit einem Freund eine Wohngemeinschaft zu gründen. Endlich sind Sie auf ein passendes Objekt gestoßen. Bei der Besichtigung fällt Ihrem Freund ein Mobilfunkmast auf der anderen Straßenseite ins Auge. Er behauptet, Funkmasten seien ein Gesundheitsrisiko, das es dringlich zu vermeiden gelte, und möchte aus diesem Grund nicht in die Wohnung einziehen. Da Ihnen die Wohnung sehr gut gefällt, wollen Sie anhand einer Internetsuche prüfen, ob die Sorge Ihres Freundes gerechtfertigt ist.</a:t>
            </a:r>
          </a:p>
          <a:p>
            <a:br>
              <a:rPr lang="de-DE"/>
            </a:br>
            <a:endParaRPr lang="en-US"/>
          </a:p>
        </p:txBody>
      </p:sp>
    </p:spTree>
    <p:extLst>
      <p:ext uri="{BB962C8B-B14F-4D97-AF65-F5344CB8AC3E}">
        <p14:creationId xmlns:p14="http://schemas.microsoft.com/office/powerpoint/2010/main" val="86552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6CB78-62A9-F8C9-E370-C8D5560E0C35}"/>
              </a:ext>
            </a:extLst>
          </p:cNvPr>
          <p:cNvSpPr>
            <a:spLocks noGrp="1"/>
          </p:cNvSpPr>
          <p:nvPr>
            <p:ph type="title"/>
          </p:nvPr>
        </p:nvSpPr>
        <p:spPr/>
        <p:txBody>
          <a:bodyPr/>
          <a:lstStyle/>
          <a:p>
            <a:r>
              <a:rPr lang="de-DE"/>
              <a:t>Ergebnisse aus COR-Forschung - CIE</a:t>
            </a:r>
          </a:p>
        </p:txBody>
      </p:sp>
      <p:sp>
        <p:nvSpPr>
          <p:cNvPr id="4" name="Fußzeilenplatzhalter 3">
            <a:extLst>
              <a:ext uri="{FF2B5EF4-FFF2-40B4-BE49-F238E27FC236}">
                <a16:creationId xmlns:a16="http://schemas.microsoft.com/office/drawing/2014/main" id="{3F74AD9C-F75B-F64E-FF9B-7CA18CF1CCFA}"/>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9957AFBF-1E44-364E-8139-412F18CFC7D7}"/>
              </a:ext>
            </a:extLst>
          </p:cNvPr>
          <p:cNvSpPr>
            <a:spLocks noGrp="1"/>
          </p:cNvSpPr>
          <p:nvPr>
            <p:ph type="sldNum" sz="quarter" idx="12"/>
          </p:nvPr>
        </p:nvSpPr>
        <p:spPr/>
        <p:txBody>
          <a:bodyPr/>
          <a:lstStyle/>
          <a:p>
            <a:fld id="{6067E78E-13C7-4BF7-8118-BF1621604904}" type="slidenum">
              <a:rPr lang="de-DE" smtClean="0"/>
              <a:t>30</a:t>
            </a:fld>
            <a:endParaRPr lang="de-DE"/>
          </a:p>
        </p:txBody>
      </p:sp>
      <p:sp>
        <p:nvSpPr>
          <p:cNvPr id="13" name="Inhaltsplatzhalter 6">
            <a:extLst>
              <a:ext uri="{FF2B5EF4-FFF2-40B4-BE49-F238E27FC236}">
                <a16:creationId xmlns:a16="http://schemas.microsoft.com/office/drawing/2014/main" id="{5040FE59-C1E7-FA60-09FC-2E0474764F81}"/>
              </a:ext>
            </a:extLst>
          </p:cNvPr>
          <p:cNvSpPr txBox="1">
            <a:spLocks/>
          </p:cNvSpPr>
          <p:nvPr/>
        </p:nvSpPr>
        <p:spPr>
          <a:xfrm>
            <a:off x="1048525" y="2691615"/>
            <a:ext cx="4030472" cy="1119417"/>
          </a:xfrm>
          <a:prstGeom prst="rect">
            <a:avLst/>
          </a:prstGeom>
          <a:noFill/>
          <a:ln>
            <a:noFill/>
          </a:ln>
        </p:spPr>
        <p:txBody>
          <a:bodyPr vert="horz" wrap="square" lIns="0" tIns="0" rIns="0" bIns="0" anchor="ctr" anchorCtr="0" compatLnSpc="1">
            <a:normAutofit fontScale="70000" lnSpcReduction="20000"/>
          </a:bodyPr>
          <a:lstStyle>
            <a:lvl1pPr marL="431999" marR="0" lvl="0" indent="-323999" algn="l" defTabSz="914400" rtl="0" fontAlgn="auto" hangingPunct="1">
              <a:lnSpc>
                <a:spcPct val="90000"/>
              </a:lnSpc>
              <a:spcBef>
                <a:spcPts val="1415"/>
              </a:spcBef>
              <a:spcAft>
                <a:spcPts val="0"/>
              </a:spcAft>
              <a:buClr>
                <a:srgbClr val="000000"/>
              </a:buClr>
              <a:buSzPct val="45000"/>
              <a:buFont typeface="Wingdings"/>
              <a:buChar char=""/>
              <a:tabLst/>
              <a:defRPr lang="de-DE" sz="3200" b="0" i="0" u="none" strike="noStrike" kern="1200" cap="none" spc="-1" baseline="0">
                <a:solidFill>
                  <a:srgbClr val="000000"/>
                </a:solidFill>
                <a:uFillTx/>
                <a:latin typeface="Calibri"/>
                <a:ea typeface="DejaVu Sans"/>
                <a:cs typeface="DejaVu Sans"/>
              </a:defRPr>
            </a:lvl1pPr>
            <a:lvl2pPr marL="863998" marR="0" lvl="1" indent="-323999" algn="l" defTabSz="914400" rtl="0" fontAlgn="auto" hangingPunct="1">
              <a:lnSpc>
                <a:spcPct val="90000"/>
              </a:lnSpc>
              <a:spcBef>
                <a:spcPts val="1135"/>
              </a:spcBef>
              <a:spcAft>
                <a:spcPts val="0"/>
              </a:spcAft>
              <a:buClr>
                <a:srgbClr val="000000"/>
              </a:buClr>
              <a:buSzPct val="75000"/>
              <a:buFont typeface="Symbol"/>
              <a:buChar char=""/>
              <a:tabLst/>
              <a:defRPr lang="de-DE" sz="2800" b="0" i="0" u="none" strike="noStrike" kern="1200" cap="none" spc="-1" baseline="0">
                <a:solidFill>
                  <a:srgbClr val="000000"/>
                </a:solidFill>
                <a:uFillTx/>
                <a:latin typeface="Calibri"/>
                <a:ea typeface="DejaVu Sans"/>
                <a:cs typeface="DejaVu Sans"/>
              </a:defRPr>
            </a:lvl2pPr>
            <a:lvl3pPr marL="1295997" marR="0" lvl="2" indent="-287999" algn="l" defTabSz="914400" rtl="0" fontAlgn="auto" hangingPunct="1">
              <a:lnSpc>
                <a:spcPct val="90000"/>
              </a:lnSpc>
              <a:spcBef>
                <a:spcPts val="850"/>
              </a:spcBef>
              <a:spcAft>
                <a:spcPts val="0"/>
              </a:spcAft>
              <a:buClr>
                <a:srgbClr val="000000"/>
              </a:buClr>
              <a:buSzPct val="45000"/>
              <a:buFont typeface="Wingdings"/>
              <a:buChar char=""/>
              <a:tabLst/>
              <a:defRPr lang="de-DE" sz="2400" b="0" i="0" u="none" strike="noStrike" kern="1200" cap="none" spc="-1" baseline="0">
                <a:solidFill>
                  <a:srgbClr val="000000"/>
                </a:solidFill>
                <a:uFillTx/>
                <a:latin typeface="Calibri"/>
                <a:ea typeface="DejaVu Sans"/>
                <a:cs typeface="DejaVu Sans"/>
              </a:defRPr>
            </a:lvl3pPr>
            <a:lvl4pPr marL="1727996" marR="0" lvl="3" indent="-215999" algn="l" defTabSz="914400" rtl="0" fontAlgn="auto" hangingPunct="1">
              <a:lnSpc>
                <a:spcPct val="90000"/>
              </a:lnSpc>
              <a:spcBef>
                <a:spcPts val="565"/>
              </a:spcBef>
              <a:spcAft>
                <a:spcPts val="0"/>
              </a:spcAft>
              <a:buClr>
                <a:srgbClr val="000000"/>
              </a:buClr>
              <a:buSzPct val="75000"/>
              <a:buFont typeface="Symbol"/>
              <a:buChar char=""/>
              <a:tabLst/>
              <a:defRPr lang="de-DE" sz="2000" b="0" i="0" u="none" strike="noStrike" kern="1200" cap="none" spc="-1" baseline="0">
                <a:solidFill>
                  <a:srgbClr val="000000"/>
                </a:solidFill>
                <a:uFillTx/>
                <a:latin typeface="Calibri"/>
                <a:ea typeface="DejaVu Sans"/>
                <a:cs typeface="DejaVu Sans"/>
              </a:defRPr>
            </a:lvl4pPr>
            <a:lvl5pPr marL="2159995" marR="0" lvl="4" indent="-215999" algn="l" defTabSz="914400" rtl="0" fontAlgn="auto" hangingPunct="1">
              <a:lnSpc>
                <a:spcPct val="90000"/>
              </a:lnSpc>
              <a:spcBef>
                <a:spcPts val="285"/>
              </a:spcBef>
              <a:spcAft>
                <a:spcPts val="0"/>
              </a:spcAft>
              <a:buClr>
                <a:srgbClr val="000000"/>
              </a:buClr>
              <a:buSzPct val="45000"/>
              <a:buFont typeface="Wingdings"/>
              <a:buChar char=""/>
              <a:tabLst/>
              <a:defRPr lang="de-DE" sz="2000" b="0" i="0" u="none" strike="noStrike" kern="1200" cap="none" spc="-1" baseline="0">
                <a:solidFill>
                  <a:srgbClr val="000000"/>
                </a:solidFill>
                <a:uFillTx/>
                <a:latin typeface="Calibri"/>
                <a:ea typeface="DejaVu Sans"/>
                <a:cs typeface="DejaVu Sans"/>
              </a:defRPr>
            </a:lvl5pPr>
            <a:lvl6pPr marL="2592003" marR="0" lvl="5" indent="-215999" algn="l" defTabSz="914400" rtl="0" fontAlgn="auto" hangingPunct="1">
              <a:lnSpc>
                <a:spcPct val="90000"/>
              </a:lnSpc>
              <a:spcBef>
                <a:spcPts val="285"/>
              </a:spcBef>
              <a:spcAft>
                <a:spcPts val="0"/>
              </a:spcAft>
              <a:buClr>
                <a:srgbClr val="000000"/>
              </a:buClr>
              <a:buSzPct val="45000"/>
              <a:buFont typeface="Wingdings"/>
              <a:buChar char=""/>
              <a:tabLst/>
              <a:defRPr lang="de-DE" sz="2000" b="0" i="0" u="none" strike="noStrike" kern="1200" cap="none" spc="-1" baseline="0">
                <a:solidFill>
                  <a:srgbClr val="000000"/>
                </a:solidFill>
                <a:uFillTx/>
                <a:latin typeface="Calibri"/>
                <a:ea typeface="DejaVu Sans"/>
                <a:cs typeface="DejaVu Sans"/>
              </a:defRPr>
            </a:lvl6pPr>
            <a:lvl7pPr marL="3024003" marR="0" lvl="6" indent="-215999" algn="l" defTabSz="914400" rtl="0" fontAlgn="auto" hangingPunct="1">
              <a:lnSpc>
                <a:spcPct val="90000"/>
              </a:lnSpc>
              <a:spcBef>
                <a:spcPts val="285"/>
              </a:spcBef>
              <a:spcAft>
                <a:spcPts val="0"/>
              </a:spcAft>
              <a:buClr>
                <a:srgbClr val="000000"/>
              </a:buClr>
              <a:buSzPct val="45000"/>
              <a:buFont typeface="Wingdings"/>
              <a:buChar char=""/>
              <a:tabLst/>
              <a:defRPr lang="de-DE" sz="2000" b="0" i="0" u="none" strike="noStrike" kern="1200" cap="none" spc="-1" baseline="0">
                <a:solidFill>
                  <a:srgbClr val="000000"/>
                </a:solidFill>
                <a:uFillTx/>
                <a:latin typeface="Calibri"/>
                <a:ea typeface="DejaVu Sans"/>
                <a:cs typeface="DejaVu San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Wingdings"/>
              <a:buNone/>
            </a:pPr>
            <a:r>
              <a:rPr lang="de-DE" sz="1900" spc="0">
                <a:latin typeface="Calibri" pitchFamily="34"/>
                <a:cs typeface="Calibri" pitchFamily="34"/>
              </a:rPr>
              <a:t>„Es muss seriös klingen.  Eine gewisse </a:t>
            </a:r>
            <a:br>
              <a:rPr lang="de-DE" sz="1900" spc="0">
                <a:latin typeface="Calibri" pitchFamily="34"/>
                <a:cs typeface="Calibri" pitchFamily="34"/>
              </a:rPr>
            </a:br>
            <a:r>
              <a:rPr lang="de-DE" sz="1900" spc="0">
                <a:latin typeface="Calibri" pitchFamily="34"/>
                <a:cs typeface="Calibri" pitchFamily="34"/>
              </a:rPr>
              <a:t>Länge des Artikels muss </a:t>
            </a:r>
            <a:r>
              <a:rPr lang="de-DE" sz="1900" spc="0" err="1">
                <a:latin typeface="Calibri" pitchFamily="34"/>
                <a:cs typeface="Calibri" pitchFamily="34"/>
              </a:rPr>
              <a:t>vohanden</a:t>
            </a:r>
            <a:r>
              <a:rPr lang="de-DE" sz="1900" spc="0">
                <a:latin typeface="Calibri" pitchFamily="34"/>
                <a:cs typeface="Calibri" pitchFamily="34"/>
              </a:rPr>
              <a:t> sein.  </a:t>
            </a:r>
            <a:br>
              <a:rPr lang="de-DE" sz="1900" spc="0">
                <a:latin typeface="Calibri" pitchFamily="34"/>
                <a:cs typeface="Calibri" pitchFamily="34"/>
              </a:rPr>
            </a:br>
            <a:r>
              <a:rPr lang="de-DE" sz="1900" spc="0">
                <a:latin typeface="Calibri" pitchFamily="34"/>
                <a:cs typeface="Calibri" pitchFamily="34"/>
              </a:rPr>
              <a:t>Es muss mit oben angezeigt werden, ich </a:t>
            </a:r>
            <a:br>
              <a:rPr lang="de-DE" sz="1900" spc="0">
                <a:latin typeface="Calibri" pitchFamily="34"/>
                <a:cs typeface="Calibri" pitchFamily="34"/>
              </a:rPr>
            </a:br>
            <a:r>
              <a:rPr lang="de-DE" sz="1900" spc="0">
                <a:latin typeface="Calibri" pitchFamily="34"/>
                <a:cs typeface="Calibri" pitchFamily="34"/>
              </a:rPr>
              <a:t>möchte nicht ewig suchen.“</a:t>
            </a:r>
          </a:p>
        </p:txBody>
      </p:sp>
      <p:pic>
        <p:nvPicPr>
          <p:cNvPr id="14" name="Grafik 13" descr="Rede Silhouette">
            <a:extLst>
              <a:ext uri="{FF2B5EF4-FFF2-40B4-BE49-F238E27FC236}">
                <a16:creationId xmlns:a16="http://schemas.microsoft.com/office/drawing/2014/main" id="{5C6269A0-5143-8348-3A79-08DFE8199F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799991">
            <a:off x="288929" y="1502832"/>
            <a:ext cx="4180154" cy="3029884"/>
          </a:xfrm>
          <a:prstGeom prst="rect">
            <a:avLst/>
          </a:prstGeom>
          <a:noFill/>
          <a:ln cap="flat">
            <a:noFill/>
          </a:ln>
        </p:spPr>
      </p:pic>
      <p:pic>
        <p:nvPicPr>
          <p:cNvPr id="15" name="Grafik 14" descr="Rede Silhouette">
            <a:extLst>
              <a:ext uri="{FF2B5EF4-FFF2-40B4-BE49-F238E27FC236}">
                <a16:creationId xmlns:a16="http://schemas.microsoft.com/office/drawing/2014/main" id="{E5B378A2-94B3-5F19-B813-1E26340D3A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3821231" y="505154"/>
            <a:ext cx="5236142" cy="3360696"/>
          </a:xfrm>
          <a:prstGeom prst="rect">
            <a:avLst/>
          </a:prstGeom>
          <a:noFill/>
          <a:ln cap="flat">
            <a:noFill/>
          </a:ln>
        </p:spPr>
      </p:pic>
      <p:sp>
        <p:nvSpPr>
          <p:cNvPr id="16" name="Textfeld 8">
            <a:extLst>
              <a:ext uri="{FF2B5EF4-FFF2-40B4-BE49-F238E27FC236}">
                <a16:creationId xmlns:a16="http://schemas.microsoft.com/office/drawing/2014/main" id="{CE020536-51F5-ABD9-72D8-70C83E03DDCA}"/>
              </a:ext>
            </a:extLst>
          </p:cNvPr>
          <p:cNvSpPr txBox="1"/>
          <p:nvPr/>
        </p:nvSpPr>
        <p:spPr>
          <a:xfrm>
            <a:off x="4781222" y="1172025"/>
            <a:ext cx="3498521" cy="1561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1300" b="0" i="0" u="none" strike="noStrike" kern="1200" cap="none" spc="0" baseline="0">
                <a:solidFill>
                  <a:srgbClr val="000000"/>
                </a:solidFill>
                <a:uFillTx/>
                <a:latin typeface="Calibri" pitchFamily="34"/>
                <a:ea typeface="DejaVu Sans"/>
                <a:cs typeface="Calibri" pitchFamily="34"/>
              </a:rPr>
              <a:t>„Meine Quellen machen selbst wissenschaftlich </a:t>
            </a:r>
            <a:br>
              <a:rPr lang="de-DE" sz="1300" b="0" i="0" u="none" strike="noStrike" kern="1200" cap="none" spc="0" baseline="0">
                <a:solidFill>
                  <a:srgbClr val="000000"/>
                </a:solidFill>
                <a:uFillTx/>
                <a:latin typeface="Calibri" pitchFamily="34"/>
                <a:ea typeface="DejaVu Sans"/>
                <a:cs typeface="Calibri" pitchFamily="34"/>
              </a:rPr>
            </a:br>
            <a:r>
              <a:rPr lang="de-DE" sz="1300" b="0" i="0" u="none" strike="noStrike" kern="1200" cap="none" spc="0" baseline="0">
                <a:solidFill>
                  <a:srgbClr val="000000"/>
                </a:solidFill>
                <a:uFillTx/>
                <a:latin typeface="Calibri" pitchFamily="34"/>
                <a:ea typeface="DejaVu Sans"/>
                <a:cs typeface="Calibri" pitchFamily="34"/>
              </a:rPr>
              <a:t>verlässliche Quellenangaben. Beide Quellen </a:t>
            </a:r>
            <a:br>
              <a:rPr lang="de-DE" sz="1300" b="0" i="0" u="none" strike="noStrike" kern="1200" cap="none" spc="0" baseline="0">
                <a:solidFill>
                  <a:srgbClr val="000000"/>
                </a:solidFill>
                <a:uFillTx/>
                <a:latin typeface="Calibri" pitchFamily="34"/>
                <a:ea typeface="DejaVu Sans"/>
                <a:cs typeface="Calibri" pitchFamily="34"/>
              </a:rPr>
            </a:br>
            <a:r>
              <a:rPr lang="de-DE" sz="1300" b="0" i="0" u="none" strike="noStrike" kern="1200" cap="none" spc="0" baseline="0">
                <a:solidFill>
                  <a:srgbClr val="000000"/>
                </a:solidFill>
                <a:uFillTx/>
                <a:latin typeface="Calibri" pitchFamily="34"/>
                <a:ea typeface="DejaVu Sans"/>
                <a:cs typeface="Calibri" pitchFamily="34"/>
              </a:rPr>
              <a:t>repräsentieren unabhängige Organisationen, die </a:t>
            </a:r>
            <a:br>
              <a:rPr lang="de-DE" sz="1300" b="0" i="0" u="none" strike="noStrike" kern="1200" cap="none" spc="0" baseline="0">
                <a:solidFill>
                  <a:srgbClr val="000000"/>
                </a:solidFill>
                <a:uFillTx/>
                <a:latin typeface="Calibri" pitchFamily="34"/>
                <a:ea typeface="DejaVu Sans"/>
                <a:cs typeface="Calibri" pitchFamily="34"/>
              </a:rPr>
            </a:br>
            <a:r>
              <a:rPr lang="de-DE" sz="1300" b="0" i="0" u="none" strike="noStrike" kern="1200" cap="none" spc="0" baseline="0">
                <a:solidFill>
                  <a:srgbClr val="000000"/>
                </a:solidFill>
                <a:uFillTx/>
                <a:latin typeface="Calibri" pitchFamily="34"/>
                <a:ea typeface="DejaVu Sans"/>
                <a:cs typeface="Calibri" pitchFamily="34"/>
              </a:rPr>
              <a:t>staatlich und nicht durch wirtschaftliche Interessenvertreter*innen finanziert werden.“</a:t>
            </a:r>
          </a:p>
        </p:txBody>
      </p:sp>
    </p:spTree>
    <p:extLst>
      <p:ext uri="{BB962C8B-B14F-4D97-AF65-F5344CB8AC3E}">
        <p14:creationId xmlns:p14="http://schemas.microsoft.com/office/powerpoint/2010/main" val="80789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C54C2-96BB-7E4F-78CA-A5A95E4298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AE622E-2DE8-6E69-8976-375F90E1350B}"/>
              </a:ext>
            </a:extLst>
          </p:cNvPr>
          <p:cNvSpPr>
            <a:spLocks noGrp="1"/>
          </p:cNvSpPr>
          <p:nvPr>
            <p:ph type="title"/>
          </p:nvPr>
        </p:nvSpPr>
        <p:spPr/>
        <p:txBody>
          <a:bodyPr/>
          <a:lstStyle/>
          <a:p>
            <a:r>
              <a:rPr lang="de-DE"/>
              <a:t>Ergebnisse aus COR-Forschung - CIE</a:t>
            </a:r>
          </a:p>
        </p:txBody>
      </p:sp>
      <p:sp>
        <p:nvSpPr>
          <p:cNvPr id="4" name="Fußzeilenplatzhalter 3">
            <a:extLst>
              <a:ext uri="{FF2B5EF4-FFF2-40B4-BE49-F238E27FC236}">
                <a16:creationId xmlns:a16="http://schemas.microsoft.com/office/drawing/2014/main" id="{2C5A7F4A-F5CA-0CC3-0988-A62B5342E096}"/>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A2D2886-C895-FB8B-C404-434F8ADB0AA2}"/>
              </a:ext>
            </a:extLst>
          </p:cNvPr>
          <p:cNvSpPr>
            <a:spLocks noGrp="1"/>
          </p:cNvSpPr>
          <p:nvPr>
            <p:ph type="sldNum" sz="quarter" idx="12"/>
          </p:nvPr>
        </p:nvSpPr>
        <p:spPr/>
        <p:txBody>
          <a:bodyPr/>
          <a:lstStyle/>
          <a:p>
            <a:fld id="{6067E78E-13C7-4BF7-8118-BF1621604904}" type="slidenum">
              <a:rPr lang="de-DE" smtClean="0"/>
              <a:t>31</a:t>
            </a:fld>
            <a:endParaRPr lang="de-DE"/>
          </a:p>
        </p:txBody>
      </p:sp>
      <p:sp>
        <p:nvSpPr>
          <p:cNvPr id="13" name="Inhaltsplatzhalter 6">
            <a:extLst>
              <a:ext uri="{FF2B5EF4-FFF2-40B4-BE49-F238E27FC236}">
                <a16:creationId xmlns:a16="http://schemas.microsoft.com/office/drawing/2014/main" id="{E49F84B7-9CD8-90D1-2297-70EC5DEA59FC}"/>
              </a:ext>
            </a:extLst>
          </p:cNvPr>
          <p:cNvSpPr txBox="1">
            <a:spLocks/>
          </p:cNvSpPr>
          <p:nvPr/>
        </p:nvSpPr>
        <p:spPr>
          <a:xfrm>
            <a:off x="1048525" y="2691615"/>
            <a:ext cx="4030472" cy="1119417"/>
          </a:xfrm>
          <a:prstGeom prst="rect">
            <a:avLst/>
          </a:prstGeom>
          <a:noFill/>
          <a:ln>
            <a:noFill/>
          </a:ln>
        </p:spPr>
        <p:txBody>
          <a:bodyPr vert="horz" wrap="square" lIns="0" tIns="0" rIns="0" bIns="0" anchor="ctr" anchorCtr="0" compatLnSpc="1">
            <a:normAutofit fontScale="70000" lnSpcReduction="20000"/>
          </a:bodyPr>
          <a:lstStyle>
            <a:lvl1pPr marL="431999" marR="0" lvl="0" indent="-323999" algn="l" defTabSz="914400" rtl="0" fontAlgn="auto" hangingPunct="1">
              <a:lnSpc>
                <a:spcPct val="90000"/>
              </a:lnSpc>
              <a:spcBef>
                <a:spcPts val="1415"/>
              </a:spcBef>
              <a:spcAft>
                <a:spcPts val="0"/>
              </a:spcAft>
              <a:buClr>
                <a:srgbClr val="000000"/>
              </a:buClr>
              <a:buSzPct val="45000"/>
              <a:buFont typeface="Wingdings"/>
              <a:buChar char=""/>
              <a:tabLst/>
              <a:defRPr lang="de-DE" sz="3200" b="0" i="0" u="none" strike="noStrike" kern="1200" cap="none" spc="-1" baseline="0">
                <a:solidFill>
                  <a:srgbClr val="000000"/>
                </a:solidFill>
                <a:uFillTx/>
                <a:latin typeface="Calibri"/>
                <a:ea typeface="DejaVu Sans"/>
                <a:cs typeface="DejaVu Sans"/>
              </a:defRPr>
            </a:lvl1pPr>
            <a:lvl2pPr marL="863998" marR="0" lvl="1" indent="-323999" algn="l" defTabSz="914400" rtl="0" fontAlgn="auto" hangingPunct="1">
              <a:lnSpc>
                <a:spcPct val="90000"/>
              </a:lnSpc>
              <a:spcBef>
                <a:spcPts val="1135"/>
              </a:spcBef>
              <a:spcAft>
                <a:spcPts val="0"/>
              </a:spcAft>
              <a:buClr>
                <a:srgbClr val="000000"/>
              </a:buClr>
              <a:buSzPct val="75000"/>
              <a:buFont typeface="Symbol"/>
              <a:buChar char=""/>
              <a:tabLst/>
              <a:defRPr lang="de-DE" sz="2800" b="0" i="0" u="none" strike="noStrike" kern="1200" cap="none" spc="-1" baseline="0">
                <a:solidFill>
                  <a:srgbClr val="000000"/>
                </a:solidFill>
                <a:uFillTx/>
                <a:latin typeface="Calibri"/>
                <a:ea typeface="DejaVu Sans"/>
                <a:cs typeface="DejaVu Sans"/>
              </a:defRPr>
            </a:lvl2pPr>
            <a:lvl3pPr marL="1295997" marR="0" lvl="2" indent="-287999" algn="l" defTabSz="914400" rtl="0" fontAlgn="auto" hangingPunct="1">
              <a:lnSpc>
                <a:spcPct val="90000"/>
              </a:lnSpc>
              <a:spcBef>
                <a:spcPts val="850"/>
              </a:spcBef>
              <a:spcAft>
                <a:spcPts val="0"/>
              </a:spcAft>
              <a:buClr>
                <a:srgbClr val="000000"/>
              </a:buClr>
              <a:buSzPct val="45000"/>
              <a:buFont typeface="Wingdings"/>
              <a:buChar char=""/>
              <a:tabLst/>
              <a:defRPr lang="de-DE" sz="2400" b="0" i="0" u="none" strike="noStrike" kern="1200" cap="none" spc="-1" baseline="0">
                <a:solidFill>
                  <a:srgbClr val="000000"/>
                </a:solidFill>
                <a:uFillTx/>
                <a:latin typeface="Calibri"/>
                <a:ea typeface="DejaVu Sans"/>
                <a:cs typeface="DejaVu Sans"/>
              </a:defRPr>
            </a:lvl3pPr>
            <a:lvl4pPr marL="1727996" marR="0" lvl="3" indent="-215999" algn="l" defTabSz="914400" rtl="0" fontAlgn="auto" hangingPunct="1">
              <a:lnSpc>
                <a:spcPct val="90000"/>
              </a:lnSpc>
              <a:spcBef>
                <a:spcPts val="565"/>
              </a:spcBef>
              <a:spcAft>
                <a:spcPts val="0"/>
              </a:spcAft>
              <a:buClr>
                <a:srgbClr val="000000"/>
              </a:buClr>
              <a:buSzPct val="75000"/>
              <a:buFont typeface="Symbol"/>
              <a:buChar char=""/>
              <a:tabLst/>
              <a:defRPr lang="de-DE" sz="2000" b="0" i="0" u="none" strike="noStrike" kern="1200" cap="none" spc="-1" baseline="0">
                <a:solidFill>
                  <a:srgbClr val="000000"/>
                </a:solidFill>
                <a:uFillTx/>
                <a:latin typeface="Calibri"/>
                <a:ea typeface="DejaVu Sans"/>
                <a:cs typeface="DejaVu Sans"/>
              </a:defRPr>
            </a:lvl4pPr>
            <a:lvl5pPr marL="2159995" marR="0" lvl="4" indent="-215999" algn="l" defTabSz="914400" rtl="0" fontAlgn="auto" hangingPunct="1">
              <a:lnSpc>
                <a:spcPct val="90000"/>
              </a:lnSpc>
              <a:spcBef>
                <a:spcPts val="285"/>
              </a:spcBef>
              <a:spcAft>
                <a:spcPts val="0"/>
              </a:spcAft>
              <a:buClr>
                <a:srgbClr val="000000"/>
              </a:buClr>
              <a:buSzPct val="45000"/>
              <a:buFont typeface="Wingdings"/>
              <a:buChar char=""/>
              <a:tabLst/>
              <a:defRPr lang="de-DE" sz="2000" b="0" i="0" u="none" strike="noStrike" kern="1200" cap="none" spc="-1" baseline="0">
                <a:solidFill>
                  <a:srgbClr val="000000"/>
                </a:solidFill>
                <a:uFillTx/>
                <a:latin typeface="Calibri"/>
                <a:ea typeface="DejaVu Sans"/>
                <a:cs typeface="DejaVu Sans"/>
              </a:defRPr>
            </a:lvl5pPr>
            <a:lvl6pPr marL="2592003" marR="0" lvl="5" indent="-215999" algn="l" defTabSz="914400" rtl="0" fontAlgn="auto" hangingPunct="1">
              <a:lnSpc>
                <a:spcPct val="90000"/>
              </a:lnSpc>
              <a:spcBef>
                <a:spcPts val="285"/>
              </a:spcBef>
              <a:spcAft>
                <a:spcPts val="0"/>
              </a:spcAft>
              <a:buClr>
                <a:srgbClr val="000000"/>
              </a:buClr>
              <a:buSzPct val="45000"/>
              <a:buFont typeface="Wingdings"/>
              <a:buChar char=""/>
              <a:tabLst/>
              <a:defRPr lang="de-DE" sz="2000" b="0" i="0" u="none" strike="noStrike" kern="1200" cap="none" spc="-1" baseline="0">
                <a:solidFill>
                  <a:srgbClr val="000000"/>
                </a:solidFill>
                <a:uFillTx/>
                <a:latin typeface="Calibri"/>
                <a:ea typeface="DejaVu Sans"/>
                <a:cs typeface="DejaVu Sans"/>
              </a:defRPr>
            </a:lvl6pPr>
            <a:lvl7pPr marL="3024003" marR="0" lvl="6" indent="-215999" algn="l" defTabSz="914400" rtl="0" fontAlgn="auto" hangingPunct="1">
              <a:lnSpc>
                <a:spcPct val="90000"/>
              </a:lnSpc>
              <a:spcBef>
                <a:spcPts val="285"/>
              </a:spcBef>
              <a:spcAft>
                <a:spcPts val="0"/>
              </a:spcAft>
              <a:buClr>
                <a:srgbClr val="000000"/>
              </a:buClr>
              <a:buSzPct val="45000"/>
              <a:buFont typeface="Wingdings"/>
              <a:buChar char=""/>
              <a:tabLst/>
              <a:defRPr lang="de-DE" sz="2000" b="0" i="0" u="none" strike="noStrike" kern="1200" cap="none" spc="-1" baseline="0">
                <a:solidFill>
                  <a:srgbClr val="000000"/>
                </a:solidFill>
                <a:uFillTx/>
                <a:latin typeface="Calibri"/>
                <a:ea typeface="DejaVu Sans"/>
                <a:cs typeface="DejaVu San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Wingdings"/>
              <a:buNone/>
            </a:pPr>
            <a:r>
              <a:rPr lang="de-DE" sz="1900" spc="0">
                <a:latin typeface="Calibri" pitchFamily="34"/>
                <a:cs typeface="Calibri" pitchFamily="34"/>
              </a:rPr>
              <a:t>„Es muss seriös klingen.  Eine gewisse </a:t>
            </a:r>
            <a:br>
              <a:rPr lang="de-DE" sz="1900" spc="0">
                <a:latin typeface="Calibri" pitchFamily="34"/>
                <a:cs typeface="Calibri" pitchFamily="34"/>
              </a:rPr>
            </a:br>
            <a:r>
              <a:rPr lang="de-DE" sz="1900" spc="0">
                <a:latin typeface="Calibri" pitchFamily="34"/>
                <a:cs typeface="Calibri" pitchFamily="34"/>
              </a:rPr>
              <a:t>Länge des Artikels muss </a:t>
            </a:r>
            <a:r>
              <a:rPr lang="de-DE" sz="1900" spc="0" err="1">
                <a:latin typeface="Calibri" pitchFamily="34"/>
                <a:cs typeface="Calibri" pitchFamily="34"/>
              </a:rPr>
              <a:t>vohanden</a:t>
            </a:r>
            <a:r>
              <a:rPr lang="de-DE" sz="1900" spc="0">
                <a:latin typeface="Calibri" pitchFamily="34"/>
                <a:cs typeface="Calibri" pitchFamily="34"/>
              </a:rPr>
              <a:t> sein.  </a:t>
            </a:r>
            <a:br>
              <a:rPr lang="de-DE" sz="1900" spc="0">
                <a:latin typeface="Calibri" pitchFamily="34"/>
                <a:cs typeface="Calibri" pitchFamily="34"/>
              </a:rPr>
            </a:br>
            <a:r>
              <a:rPr lang="de-DE" sz="1900" spc="0">
                <a:latin typeface="Calibri" pitchFamily="34"/>
                <a:cs typeface="Calibri" pitchFamily="34"/>
              </a:rPr>
              <a:t>Es muss mit oben angezeigt werden, ich </a:t>
            </a:r>
            <a:br>
              <a:rPr lang="de-DE" sz="1900" spc="0">
                <a:latin typeface="Calibri" pitchFamily="34"/>
                <a:cs typeface="Calibri" pitchFamily="34"/>
              </a:rPr>
            </a:br>
            <a:r>
              <a:rPr lang="de-DE" sz="1900" spc="0">
                <a:latin typeface="Calibri" pitchFamily="34"/>
                <a:cs typeface="Calibri" pitchFamily="34"/>
              </a:rPr>
              <a:t>möchte nicht ewig suchen.“</a:t>
            </a:r>
          </a:p>
        </p:txBody>
      </p:sp>
      <p:pic>
        <p:nvPicPr>
          <p:cNvPr id="14" name="Grafik 13" descr="Rede Silhouette">
            <a:extLst>
              <a:ext uri="{FF2B5EF4-FFF2-40B4-BE49-F238E27FC236}">
                <a16:creationId xmlns:a16="http://schemas.microsoft.com/office/drawing/2014/main" id="{485041F7-3540-6C0C-3D9E-65AC07408ED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799991">
            <a:off x="288929" y="1502832"/>
            <a:ext cx="4180154" cy="3029884"/>
          </a:xfrm>
          <a:prstGeom prst="rect">
            <a:avLst/>
          </a:prstGeom>
          <a:noFill/>
          <a:ln cap="flat">
            <a:noFill/>
          </a:ln>
        </p:spPr>
      </p:pic>
      <p:pic>
        <p:nvPicPr>
          <p:cNvPr id="15" name="Grafik 14" descr="Rede Silhouette">
            <a:extLst>
              <a:ext uri="{FF2B5EF4-FFF2-40B4-BE49-F238E27FC236}">
                <a16:creationId xmlns:a16="http://schemas.microsoft.com/office/drawing/2014/main" id="{77207713-F19C-EB4E-84A9-5D1F508179F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3821231" y="505154"/>
            <a:ext cx="5236142" cy="3360696"/>
          </a:xfrm>
          <a:prstGeom prst="rect">
            <a:avLst/>
          </a:prstGeom>
          <a:noFill/>
          <a:ln cap="flat">
            <a:noFill/>
          </a:ln>
        </p:spPr>
      </p:pic>
      <p:sp>
        <p:nvSpPr>
          <p:cNvPr id="16" name="Textfeld 8">
            <a:extLst>
              <a:ext uri="{FF2B5EF4-FFF2-40B4-BE49-F238E27FC236}">
                <a16:creationId xmlns:a16="http://schemas.microsoft.com/office/drawing/2014/main" id="{1D8D6558-BCA4-DC44-50CD-45844CD20692}"/>
              </a:ext>
            </a:extLst>
          </p:cNvPr>
          <p:cNvSpPr txBox="1"/>
          <p:nvPr/>
        </p:nvSpPr>
        <p:spPr>
          <a:xfrm>
            <a:off x="4781222" y="1172025"/>
            <a:ext cx="3498521" cy="1561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1300" b="0" i="0" u="none" strike="noStrike" kern="1200" cap="none" spc="0" baseline="0">
                <a:solidFill>
                  <a:srgbClr val="000000"/>
                </a:solidFill>
                <a:uFillTx/>
                <a:latin typeface="Calibri" pitchFamily="34"/>
                <a:ea typeface="DejaVu Sans"/>
                <a:cs typeface="Calibri" pitchFamily="34"/>
              </a:rPr>
              <a:t>„Meine Quellen machen selbst wissenschaftlich </a:t>
            </a:r>
            <a:br>
              <a:rPr lang="de-DE" sz="1300" b="0" i="0" u="none" strike="noStrike" kern="1200" cap="none" spc="0" baseline="0">
                <a:solidFill>
                  <a:srgbClr val="000000"/>
                </a:solidFill>
                <a:uFillTx/>
                <a:latin typeface="Calibri" pitchFamily="34"/>
                <a:ea typeface="DejaVu Sans"/>
                <a:cs typeface="Calibri" pitchFamily="34"/>
              </a:rPr>
            </a:br>
            <a:r>
              <a:rPr lang="de-DE" sz="1300" b="0" i="0" u="none" strike="noStrike" kern="1200" cap="none" spc="0" baseline="0">
                <a:solidFill>
                  <a:srgbClr val="000000"/>
                </a:solidFill>
                <a:uFillTx/>
                <a:latin typeface="Calibri" pitchFamily="34"/>
                <a:ea typeface="DejaVu Sans"/>
                <a:cs typeface="Calibri" pitchFamily="34"/>
              </a:rPr>
              <a:t>verlässliche Quellenangaben. Beide Quellen </a:t>
            </a:r>
            <a:br>
              <a:rPr lang="de-DE" sz="1300" b="0" i="0" u="none" strike="noStrike" kern="1200" cap="none" spc="0" baseline="0">
                <a:solidFill>
                  <a:srgbClr val="000000"/>
                </a:solidFill>
                <a:uFillTx/>
                <a:latin typeface="Calibri" pitchFamily="34"/>
                <a:ea typeface="DejaVu Sans"/>
                <a:cs typeface="Calibri" pitchFamily="34"/>
              </a:rPr>
            </a:br>
            <a:r>
              <a:rPr lang="de-DE" sz="1300" b="0" i="0" u="none" strike="noStrike" kern="1200" cap="none" spc="0" baseline="0">
                <a:solidFill>
                  <a:srgbClr val="000000"/>
                </a:solidFill>
                <a:uFillTx/>
                <a:latin typeface="Calibri" pitchFamily="34"/>
                <a:ea typeface="DejaVu Sans"/>
                <a:cs typeface="Calibri" pitchFamily="34"/>
              </a:rPr>
              <a:t>repräsentieren unabhängige Organisationen, die </a:t>
            </a:r>
            <a:br>
              <a:rPr lang="de-DE" sz="1300" b="0" i="0" u="none" strike="noStrike" kern="1200" cap="none" spc="0" baseline="0">
                <a:solidFill>
                  <a:srgbClr val="000000"/>
                </a:solidFill>
                <a:uFillTx/>
                <a:latin typeface="Calibri" pitchFamily="34"/>
                <a:ea typeface="DejaVu Sans"/>
                <a:cs typeface="Calibri" pitchFamily="34"/>
              </a:rPr>
            </a:br>
            <a:r>
              <a:rPr lang="de-DE" sz="1300" b="0" i="0" u="none" strike="noStrike" kern="1200" cap="none" spc="0" baseline="0">
                <a:solidFill>
                  <a:srgbClr val="000000"/>
                </a:solidFill>
                <a:uFillTx/>
                <a:latin typeface="Calibri" pitchFamily="34"/>
                <a:ea typeface="DejaVu Sans"/>
                <a:cs typeface="Calibri" pitchFamily="34"/>
              </a:rPr>
              <a:t>staatlich und nicht durch wirtschaftliche Interessenvertreter*innen finanziert werden.“</a:t>
            </a:r>
          </a:p>
        </p:txBody>
      </p:sp>
      <p:pic>
        <p:nvPicPr>
          <p:cNvPr id="8" name="Grafik 7">
            <a:extLst>
              <a:ext uri="{FF2B5EF4-FFF2-40B4-BE49-F238E27FC236}">
                <a16:creationId xmlns:a16="http://schemas.microsoft.com/office/drawing/2014/main" id="{A8742A27-8947-542D-A1BC-E66EAB36D553}"/>
              </a:ext>
            </a:extLst>
          </p:cNvPr>
          <p:cNvPicPr>
            <a:picLocks noChangeAspect="1"/>
          </p:cNvPicPr>
          <p:nvPr/>
        </p:nvPicPr>
        <p:blipFill>
          <a:blip r:embed="rId5"/>
          <a:stretch>
            <a:fillRect/>
          </a:stretch>
        </p:blipFill>
        <p:spPr>
          <a:xfrm>
            <a:off x="2063552" y="796382"/>
            <a:ext cx="4811069" cy="4072798"/>
          </a:xfrm>
          <a:prstGeom prst="rect">
            <a:avLst/>
          </a:prstGeom>
        </p:spPr>
      </p:pic>
    </p:spTree>
    <p:extLst>
      <p:ext uri="{BB962C8B-B14F-4D97-AF65-F5344CB8AC3E}">
        <p14:creationId xmlns:p14="http://schemas.microsoft.com/office/powerpoint/2010/main" val="180337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97BB6-3AB1-16EB-8124-4931A6C48AA6}"/>
              </a:ext>
            </a:extLst>
          </p:cNvPr>
          <p:cNvSpPr>
            <a:spLocks noGrp="1"/>
          </p:cNvSpPr>
          <p:nvPr>
            <p:ph type="title"/>
          </p:nvPr>
        </p:nvSpPr>
        <p:spPr>
          <a:xfrm>
            <a:off x="288927" y="201138"/>
            <a:ext cx="7363157" cy="493890"/>
          </a:xfrm>
        </p:spPr>
        <p:txBody>
          <a:bodyPr anchor="ctr">
            <a:normAutofit/>
          </a:bodyPr>
          <a:lstStyle/>
          <a:p>
            <a:r>
              <a:rPr lang="de-DE"/>
              <a:t>Ergebnisse aus COR-Forschung - REAS</a:t>
            </a:r>
          </a:p>
        </p:txBody>
      </p:sp>
      <p:sp>
        <p:nvSpPr>
          <p:cNvPr id="3" name="Inhaltsplatzhalter 2">
            <a:extLst>
              <a:ext uri="{FF2B5EF4-FFF2-40B4-BE49-F238E27FC236}">
                <a16:creationId xmlns:a16="http://schemas.microsoft.com/office/drawing/2014/main" id="{35C3A626-902A-8829-1984-4E29FB093A54}"/>
              </a:ext>
            </a:extLst>
          </p:cNvPr>
          <p:cNvSpPr>
            <a:spLocks noGrp="1"/>
          </p:cNvSpPr>
          <p:nvPr>
            <p:ph idx="1"/>
          </p:nvPr>
        </p:nvSpPr>
        <p:spPr>
          <a:xfrm>
            <a:off x="2431802" y="2056802"/>
            <a:ext cx="4078288" cy="3757613"/>
          </a:xfrm>
        </p:spPr>
        <p:txBody>
          <a:bodyPr>
            <a:normAutofit/>
          </a:bodyPr>
          <a:lstStyle/>
          <a:p>
            <a:pPr lvl="0" eaLnBrk="0" fontAlgn="base" hangingPunct="0">
              <a:spcBef>
                <a:spcPct val="0"/>
              </a:spcBef>
              <a:spcAft>
                <a:spcPts val="600"/>
              </a:spcAft>
            </a:pPr>
            <a:r>
              <a:rPr lang="de-DE" altLang="de-DE"/>
              <a:t>"Strahlung von Handys ist meist größer als die von Funkmasten, da wir es im Normalfall immer bei uns tragen. Beim Telefonieren ist es direkt neben unserem Kopf und beim Schlafen lädt es oft in unserer Nähe. Bei solchen Strahlungen ist die Entfernung ein wichtiger Faktor. Die Strahlung von Funkmasten nimmt pro Quadrat der Entfernung ab. Die Strahlung der Funkmasten an sich ist per se nicht schädlich. Es gibt festgelegte Sicherheitsabstände für Sendemasten." </a:t>
            </a:r>
          </a:p>
        </p:txBody>
      </p:sp>
      <p:sp>
        <p:nvSpPr>
          <p:cNvPr id="12" name="Footer Placeholder 3">
            <a:extLst>
              <a:ext uri="{FF2B5EF4-FFF2-40B4-BE49-F238E27FC236}">
                <a16:creationId xmlns:a16="http://schemas.microsoft.com/office/drawing/2014/main" id="{4E16D002-82E0-BB52-6F3B-A97F2C0AB032}"/>
              </a:ext>
            </a:extLst>
          </p:cNvPr>
          <p:cNvSpPr>
            <a:spLocks noGrp="1"/>
          </p:cNvSpPr>
          <p:nvPr>
            <p:ph type="ftr" sz="quarter" idx="11"/>
          </p:nvPr>
        </p:nvSpPr>
        <p:spPr>
          <a:xfrm>
            <a:off x="288925" y="4923880"/>
            <a:ext cx="7631432" cy="107722"/>
          </a:xfrm>
        </p:spPr>
        <p:txBody>
          <a:bodyPr/>
          <a:lstStyle/>
          <a:p>
            <a:endParaRPr lang="de-DE"/>
          </a:p>
        </p:txBody>
      </p:sp>
      <p:sp>
        <p:nvSpPr>
          <p:cNvPr id="5" name="Foliennummernplatzhalter 4">
            <a:extLst>
              <a:ext uri="{FF2B5EF4-FFF2-40B4-BE49-F238E27FC236}">
                <a16:creationId xmlns:a16="http://schemas.microsoft.com/office/drawing/2014/main" id="{9A9AB9D8-B240-BBCF-088D-110092075A98}"/>
              </a:ext>
            </a:extLst>
          </p:cNvPr>
          <p:cNvSpPr>
            <a:spLocks noGrp="1"/>
          </p:cNvSpPr>
          <p:nvPr>
            <p:ph type="sldNum" sz="quarter" idx="12"/>
          </p:nvPr>
        </p:nvSpPr>
        <p:spPr>
          <a:xfrm>
            <a:off x="8673936" y="4923880"/>
            <a:ext cx="181139" cy="107722"/>
          </a:xfrm>
        </p:spPr>
        <p:txBody>
          <a:bodyPr wrap="none" anchor="b">
            <a:normAutofit/>
          </a:bodyPr>
          <a:lstStyle/>
          <a:p>
            <a:pPr>
              <a:spcAft>
                <a:spcPts val="600"/>
              </a:spcAft>
            </a:pPr>
            <a:fld id="{6067E78E-13C7-4BF7-8118-BF1621604904}" type="slidenum">
              <a:rPr lang="de-DE" smtClean="0"/>
              <a:pPr>
                <a:spcAft>
                  <a:spcPts val="600"/>
                </a:spcAft>
              </a:pPr>
              <a:t>32</a:t>
            </a:fld>
            <a:endParaRPr lang="de-DE"/>
          </a:p>
        </p:txBody>
      </p:sp>
      <p:pic>
        <p:nvPicPr>
          <p:cNvPr id="7" name="Grafik 6" descr="Rede Silhouette">
            <a:extLst>
              <a:ext uri="{FF2B5EF4-FFF2-40B4-BE49-F238E27FC236}">
                <a16:creationId xmlns:a16="http://schemas.microsoft.com/office/drawing/2014/main" id="{CFE9A1AF-C626-DC9B-CDCF-785396A6DC6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1160033" y="-107343"/>
            <a:ext cx="6428441" cy="5862121"/>
          </a:xfrm>
          <a:prstGeom prst="rect">
            <a:avLst/>
          </a:prstGeom>
          <a:noFill/>
        </p:spPr>
      </p:pic>
    </p:spTree>
    <p:extLst>
      <p:ext uri="{BB962C8B-B14F-4D97-AF65-F5344CB8AC3E}">
        <p14:creationId xmlns:p14="http://schemas.microsoft.com/office/powerpoint/2010/main" val="26728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A34DA-9368-972D-C2C1-B996FE381E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C28060-5FA3-8237-ED5B-7E94E89AB3CF}"/>
              </a:ext>
            </a:extLst>
          </p:cNvPr>
          <p:cNvSpPr>
            <a:spLocks noGrp="1"/>
          </p:cNvSpPr>
          <p:nvPr>
            <p:ph type="title"/>
          </p:nvPr>
        </p:nvSpPr>
        <p:spPr/>
        <p:txBody>
          <a:bodyPr/>
          <a:lstStyle/>
          <a:p>
            <a:r>
              <a:rPr lang="de-DE"/>
              <a:t>Gruppenarbeit 2</a:t>
            </a:r>
          </a:p>
        </p:txBody>
      </p:sp>
      <p:sp>
        <p:nvSpPr>
          <p:cNvPr id="3" name="Inhaltsplatzhalter 2">
            <a:extLst>
              <a:ext uri="{FF2B5EF4-FFF2-40B4-BE49-F238E27FC236}">
                <a16:creationId xmlns:a16="http://schemas.microsoft.com/office/drawing/2014/main" id="{B0F6E49C-95C4-6E67-1CA5-52E5FC5F17F9}"/>
              </a:ext>
            </a:extLst>
          </p:cNvPr>
          <p:cNvSpPr>
            <a:spLocks noGrp="1"/>
          </p:cNvSpPr>
          <p:nvPr>
            <p:ph idx="1"/>
          </p:nvPr>
        </p:nvSpPr>
        <p:spPr/>
        <p:txBody>
          <a:bodyPr/>
          <a:lstStyle/>
          <a:p>
            <a:pPr marL="285750" indent="-285750">
              <a:buFont typeface="Arial" panose="020B0604020202020204" pitchFamily="34" charset="0"/>
              <a:buChar char="•"/>
            </a:pPr>
            <a:r>
              <a:rPr lang="de-DE"/>
              <a:t>Finden Sie sich in Gruppen zusammen</a:t>
            </a:r>
          </a:p>
          <a:p>
            <a:pPr marL="519750" lvl="2" indent="-285750"/>
            <a:r>
              <a:rPr lang="de-DE"/>
              <a:t>am besten mit Personen, die Sie noch nicht kennen!</a:t>
            </a:r>
          </a:p>
          <a:p>
            <a:pPr marL="285750" indent="-285750">
              <a:buFont typeface="Arial" panose="020B0604020202020204" pitchFamily="34" charset="0"/>
              <a:buChar char="•"/>
            </a:pPr>
            <a:r>
              <a:rPr lang="de-DE"/>
              <a:t>Kurze Vorstellung: </a:t>
            </a:r>
          </a:p>
          <a:p>
            <a:pPr marL="519750" lvl="2" indent="-285750"/>
            <a:r>
              <a:rPr lang="de-DE"/>
              <a:t>Wer sind Sie?</a:t>
            </a:r>
          </a:p>
          <a:p>
            <a:pPr marL="519750" lvl="2" indent="-285750"/>
            <a:r>
              <a:rPr lang="de-DE"/>
              <a:t>In welcher Einrichtung / Position arbeiten Sie?</a:t>
            </a:r>
          </a:p>
          <a:p>
            <a:pPr marL="285750" indent="-285750">
              <a:buFont typeface="Arial" panose="020B0604020202020204" pitchFamily="34" charset="0"/>
              <a:buChar char="•"/>
            </a:pPr>
            <a:r>
              <a:rPr lang="de-DE"/>
              <a:t>Jede Gruppe überlegt gemeinsam:</a:t>
            </a:r>
          </a:p>
          <a:p>
            <a:pPr marL="519750" lvl="2" indent="-285750"/>
            <a:r>
              <a:rPr lang="de-DE"/>
              <a:t>Wie fördern wir Medienbildung und kritisches Denken bislang in unseren Einrichtungen?</a:t>
            </a:r>
          </a:p>
          <a:p>
            <a:pPr marL="519750" lvl="2" indent="-285750"/>
            <a:r>
              <a:rPr lang="de-DE"/>
              <a:t>Welche Konzepte zur Förderung von kritischem Denken könnten wir einführen?</a:t>
            </a:r>
          </a:p>
          <a:p>
            <a:pPr marL="1005750" lvl="4" indent="-285750"/>
            <a:r>
              <a:rPr lang="de-DE"/>
              <a:t>Konzepte zur Medienbildung?</a:t>
            </a:r>
          </a:p>
          <a:p>
            <a:pPr marL="1005750" lvl="4" indent="-285750"/>
            <a:r>
              <a:rPr lang="de-DE"/>
              <a:t>Beziehen Sie sich dabei gerne auf die Facetten: Informationssuche, Evaluation und Argumentation</a:t>
            </a:r>
          </a:p>
        </p:txBody>
      </p:sp>
      <p:sp>
        <p:nvSpPr>
          <p:cNvPr id="4" name="Fußzeilenplatzhalter 3">
            <a:extLst>
              <a:ext uri="{FF2B5EF4-FFF2-40B4-BE49-F238E27FC236}">
                <a16:creationId xmlns:a16="http://schemas.microsoft.com/office/drawing/2014/main" id="{938522E2-24E2-2ECA-A7E1-3A15ADBDD3D7}"/>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2785D895-6B8B-82A5-1398-18149F20CFA3}"/>
              </a:ext>
            </a:extLst>
          </p:cNvPr>
          <p:cNvSpPr>
            <a:spLocks noGrp="1"/>
          </p:cNvSpPr>
          <p:nvPr>
            <p:ph type="sldNum" sz="quarter" idx="12"/>
          </p:nvPr>
        </p:nvSpPr>
        <p:spPr/>
        <p:txBody>
          <a:bodyPr/>
          <a:lstStyle/>
          <a:p>
            <a:fld id="{6067E78E-13C7-4BF7-8118-BF1621604904}" type="slidenum">
              <a:rPr lang="de-DE" smtClean="0"/>
              <a:t>33</a:t>
            </a:fld>
            <a:endParaRPr lang="de-DE"/>
          </a:p>
        </p:txBody>
      </p:sp>
    </p:spTree>
    <p:extLst>
      <p:ext uri="{BB962C8B-B14F-4D97-AF65-F5344CB8AC3E}">
        <p14:creationId xmlns:p14="http://schemas.microsoft.com/office/powerpoint/2010/main" val="394285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1EA0A-AECF-5CBB-19A8-AFFBF2643F58}"/>
              </a:ext>
            </a:extLst>
          </p:cNvPr>
          <p:cNvSpPr>
            <a:spLocks noGrp="1"/>
          </p:cNvSpPr>
          <p:nvPr>
            <p:ph type="title"/>
          </p:nvPr>
        </p:nvSpPr>
        <p:spPr/>
        <p:txBody>
          <a:bodyPr/>
          <a:lstStyle/>
          <a:p>
            <a:r>
              <a:rPr lang="de-DE"/>
              <a:t>Diskussion</a:t>
            </a:r>
          </a:p>
        </p:txBody>
      </p:sp>
      <p:sp>
        <p:nvSpPr>
          <p:cNvPr id="3" name="Inhaltsplatzhalter 2">
            <a:extLst>
              <a:ext uri="{FF2B5EF4-FFF2-40B4-BE49-F238E27FC236}">
                <a16:creationId xmlns:a16="http://schemas.microsoft.com/office/drawing/2014/main" id="{9768BB1A-EBB2-7CBA-8880-472220D30019}"/>
              </a:ext>
            </a:extLst>
          </p:cNvPr>
          <p:cNvSpPr>
            <a:spLocks noGrp="1"/>
          </p:cNvSpPr>
          <p:nvPr>
            <p:ph idx="1"/>
          </p:nvPr>
        </p:nvSpPr>
        <p:spPr/>
        <p:txBody>
          <a:bodyPr/>
          <a:lstStyle/>
          <a:p>
            <a:pPr marL="285750" indent="-285750">
              <a:buFont typeface="Arial" panose="020B0604020202020204" pitchFamily="34" charset="0"/>
              <a:buChar char="•"/>
            </a:pPr>
            <a:r>
              <a:rPr lang="de-DE"/>
              <a:t>Welche Konzepte bzgl. Medienbildung gibt es bislang an Ihren Einrichtungen?</a:t>
            </a:r>
          </a:p>
          <a:p>
            <a:pPr marL="285750" indent="-285750">
              <a:buFont typeface="Arial" panose="020B0604020202020204" pitchFamily="34" charset="0"/>
              <a:buChar char="•"/>
            </a:pPr>
            <a:r>
              <a:rPr lang="de-DE"/>
              <a:t>Lässt sich Critical (Online) Reasoning als Muster nutzen?</a:t>
            </a:r>
          </a:p>
          <a:p>
            <a:pPr marL="285750" indent="-285750">
              <a:buFont typeface="Arial" panose="020B0604020202020204" pitchFamily="34" charset="0"/>
              <a:buChar char="•"/>
            </a:pPr>
            <a:r>
              <a:rPr lang="de-DE"/>
              <a:t>Welchen Stellenwert hat kritisches Denken in der frühkindlichen Bildung?</a:t>
            </a:r>
          </a:p>
          <a:p>
            <a:pPr marL="519750" lvl="2" indent="-285750"/>
            <a:r>
              <a:rPr lang="de-DE"/>
              <a:t>Und welchen sollte es haben?</a:t>
            </a:r>
          </a:p>
          <a:p>
            <a:pPr marL="285750" indent="-285750">
              <a:buFont typeface="Arial" panose="020B0604020202020204" pitchFamily="34" charset="0"/>
              <a:buChar char="•"/>
            </a:pPr>
            <a:r>
              <a:rPr lang="de-DE"/>
              <a:t>Wie schaffen wir es, die Unterschiede von Kindern (z.B. im Entwicklungsstand) beim Lernen von kritischem Umgang mit Medien zu berücksichtigen?</a:t>
            </a:r>
          </a:p>
        </p:txBody>
      </p:sp>
      <p:sp>
        <p:nvSpPr>
          <p:cNvPr id="4" name="Fußzeilenplatzhalter 3">
            <a:extLst>
              <a:ext uri="{FF2B5EF4-FFF2-40B4-BE49-F238E27FC236}">
                <a16:creationId xmlns:a16="http://schemas.microsoft.com/office/drawing/2014/main" id="{361313D6-1382-19CA-8091-B0B72A6BF1B8}"/>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7E778FED-3968-0A77-9278-580BF0B4A031}"/>
              </a:ext>
            </a:extLst>
          </p:cNvPr>
          <p:cNvSpPr>
            <a:spLocks noGrp="1"/>
          </p:cNvSpPr>
          <p:nvPr>
            <p:ph type="sldNum" sz="quarter" idx="12"/>
          </p:nvPr>
        </p:nvSpPr>
        <p:spPr/>
        <p:txBody>
          <a:bodyPr/>
          <a:lstStyle/>
          <a:p>
            <a:fld id="{6067E78E-13C7-4BF7-8118-BF1621604904}" type="slidenum">
              <a:rPr lang="de-DE" smtClean="0"/>
              <a:t>34</a:t>
            </a:fld>
            <a:endParaRPr lang="de-DE"/>
          </a:p>
        </p:txBody>
      </p:sp>
    </p:spTree>
    <p:extLst>
      <p:ext uri="{BB962C8B-B14F-4D97-AF65-F5344CB8AC3E}">
        <p14:creationId xmlns:p14="http://schemas.microsoft.com/office/powerpoint/2010/main" val="379117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E41FE-4181-86E4-7F32-BF90DA9C7165}"/>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F6A0B218-463D-33B9-D1AD-F7D79645C806}"/>
              </a:ext>
            </a:extLst>
          </p:cNvPr>
          <p:cNvPicPr>
            <a:picLocks noGrp="1" noChangeAspect="1"/>
          </p:cNvPicPr>
          <p:nvPr>
            <p:ph idx="1"/>
          </p:nvPr>
        </p:nvPicPr>
        <p:blipFill>
          <a:blip r:embed="rId2"/>
          <a:stretch>
            <a:fillRect/>
          </a:stretch>
        </p:blipFill>
        <p:spPr>
          <a:xfrm>
            <a:off x="0" y="0"/>
            <a:ext cx="9171054" cy="5143500"/>
          </a:xfrm>
          <a:prstGeom prst="rect">
            <a:avLst/>
          </a:prstGeom>
        </p:spPr>
      </p:pic>
      <p:sp>
        <p:nvSpPr>
          <p:cNvPr id="4" name="Fußzeilenplatzhalter 3">
            <a:extLst>
              <a:ext uri="{FF2B5EF4-FFF2-40B4-BE49-F238E27FC236}">
                <a16:creationId xmlns:a16="http://schemas.microsoft.com/office/drawing/2014/main" id="{0AFDD11F-4C6A-53C1-3431-269777F23627}"/>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79E0EA-133D-B47A-3E1A-63888C2B0D9D}"/>
              </a:ext>
            </a:extLst>
          </p:cNvPr>
          <p:cNvSpPr>
            <a:spLocks noGrp="1"/>
          </p:cNvSpPr>
          <p:nvPr>
            <p:ph type="sldNum" sz="quarter" idx="12"/>
          </p:nvPr>
        </p:nvSpPr>
        <p:spPr/>
        <p:txBody>
          <a:bodyPr/>
          <a:lstStyle/>
          <a:p>
            <a:fld id="{6067E78E-13C7-4BF7-8118-BF1621604904}" type="slidenum">
              <a:rPr lang="de-DE" smtClean="0"/>
              <a:t>35</a:t>
            </a:fld>
            <a:endParaRPr lang="de-DE"/>
          </a:p>
        </p:txBody>
      </p:sp>
      <p:sp>
        <p:nvSpPr>
          <p:cNvPr id="8" name="Textfeld 7">
            <a:extLst>
              <a:ext uri="{FF2B5EF4-FFF2-40B4-BE49-F238E27FC236}">
                <a16:creationId xmlns:a16="http://schemas.microsoft.com/office/drawing/2014/main" id="{ED100333-7D26-8A71-B5AF-43B3FBCFB11A}"/>
              </a:ext>
            </a:extLst>
          </p:cNvPr>
          <p:cNvSpPr txBox="1"/>
          <p:nvPr/>
        </p:nvSpPr>
        <p:spPr>
          <a:xfrm>
            <a:off x="5318760" y="3644444"/>
            <a:ext cx="1714500" cy="215444"/>
          </a:xfrm>
          <a:prstGeom prst="rect">
            <a:avLst/>
          </a:prstGeom>
          <a:noFill/>
        </p:spPr>
        <p:txBody>
          <a:bodyPr wrap="square" lIns="0" tIns="0" rIns="0" bIns="0" rtlCol="0">
            <a:spAutoFit/>
          </a:bodyPr>
          <a:lstStyle/>
          <a:p>
            <a:pPr>
              <a:spcBef>
                <a:spcPts val="800"/>
              </a:spcBef>
            </a:pPr>
            <a:r>
              <a:rPr lang="de-DE" sz="1400">
                <a:solidFill>
                  <a:schemeClr val="bg1"/>
                </a:solidFill>
              </a:rPr>
              <a:t>j.illmann@dipf.de</a:t>
            </a:r>
            <a:endParaRPr lang="de-DE" sz="1400" dirty="0" err="1">
              <a:solidFill>
                <a:schemeClr val="bg1"/>
              </a:solidFill>
            </a:endParaRPr>
          </a:p>
        </p:txBody>
      </p:sp>
      <p:sp>
        <p:nvSpPr>
          <p:cNvPr id="9" name="Rechteck 8">
            <a:extLst>
              <a:ext uri="{FF2B5EF4-FFF2-40B4-BE49-F238E27FC236}">
                <a16:creationId xmlns:a16="http://schemas.microsoft.com/office/drawing/2014/main" id="{A22D1928-631B-D8FC-F3E7-3377C0051B8E}"/>
              </a:ext>
            </a:extLst>
          </p:cNvPr>
          <p:cNvSpPr/>
          <p:nvPr/>
        </p:nvSpPr>
        <p:spPr>
          <a:xfrm>
            <a:off x="3909060" y="4693920"/>
            <a:ext cx="1630680" cy="20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400" dirty="0" err="1"/>
          </a:p>
        </p:txBody>
      </p:sp>
      <p:pic>
        <p:nvPicPr>
          <p:cNvPr id="11" name="Grafik 10">
            <a:extLst>
              <a:ext uri="{FF2B5EF4-FFF2-40B4-BE49-F238E27FC236}">
                <a16:creationId xmlns:a16="http://schemas.microsoft.com/office/drawing/2014/main" id="{A38CDC6A-4F31-AE82-6F75-D9AD3834B26C}"/>
              </a:ext>
            </a:extLst>
          </p:cNvPr>
          <p:cNvPicPr>
            <a:picLocks noChangeAspect="1"/>
          </p:cNvPicPr>
          <p:nvPr/>
        </p:nvPicPr>
        <p:blipFill>
          <a:blip r:embed="rId3"/>
          <a:stretch>
            <a:fillRect/>
          </a:stretch>
        </p:blipFill>
        <p:spPr>
          <a:xfrm>
            <a:off x="7854507" y="3179809"/>
            <a:ext cx="1144713" cy="1144713"/>
          </a:xfrm>
          <a:prstGeom prst="rect">
            <a:avLst/>
          </a:prstGeom>
        </p:spPr>
      </p:pic>
    </p:spTree>
    <p:extLst>
      <p:ext uri="{BB962C8B-B14F-4D97-AF65-F5344CB8AC3E}">
        <p14:creationId xmlns:p14="http://schemas.microsoft.com/office/powerpoint/2010/main" val="39108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87B71-CA13-093D-5E0F-DD2666834752}"/>
              </a:ext>
            </a:extLst>
          </p:cNvPr>
          <p:cNvSpPr>
            <a:spLocks noGrp="1"/>
          </p:cNvSpPr>
          <p:nvPr>
            <p:ph type="title"/>
          </p:nvPr>
        </p:nvSpPr>
        <p:spPr/>
        <p:txBody>
          <a:bodyPr/>
          <a:lstStyle/>
          <a:p>
            <a:r>
              <a:rPr lang="de-DE"/>
              <a:t>Stellen Sie sich vor…</a:t>
            </a:r>
          </a:p>
        </p:txBody>
      </p:sp>
      <p:sp>
        <p:nvSpPr>
          <p:cNvPr id="4" name="Fußzeilenplatzhalter 3">
            <a:extLst>
              <a:ext uri="{FF2B5EF4-FFF2-40B4-BE49-F238E27FC236}">
                <a16:creationId xmlns:a16="http://schemas.microsoft.com/office/drawing/2014/main" id="{9E25AF60-14E5-4119-4177-94C20A652886}"/>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ECC73394-74F2-30C8-CFAD-2E44C312BDC3}"/>
              </a:ext>
            </a:extLst>
          </p:cNvPr>
          <p:cNvSpPr>
            <a:spLocks noGrp="1"/>
          </p:cNvSpPr>
          <p:nvPr>
            <p:ph type="sldNum" sz="quarter" idx="12"/>
          </p:nvPr>
        </p:nvSpPr>
        <p:spPr/>
        <p:txBody>
          <a:bodyPr/>
          <a:lstStyle/>
          <a:p>
            <a:fld id="{6067E78E-13C7-4BF7-8118-BF1621604904}" type="slidenum">
              <a:rPr lang="de-DE" smtClean="0"/>
              <a:t>4</a:t>
            </a:fld>
            <a:endParaRPr lang="de-DE"/>
          </a:p>
        </p:txBody>
      </p:sp>
      <p:pic>
        <p:nvPicPr>
          <p:cNvPr id="10" name="Inhaltsplatzhalter 9">
            <a:extLst>
              <a:ext uri="{FF2B5EF4-FFF2-40B4-BE49-F238E27FC236}">
                <a16:creationId xmlns:a16="http://schemas.microsoft.com/office/drawing/2014/main" id="{2AE6BB00-1DF8-154B-F9B8-00C6B036E6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5215" y="1031875"/>
            <a:ext cx="3825708" cy="3757613"/>
          </a:xfrm>
          <a:prstGeom prst="rect">
            <a:avLst/>
          </a:prstGeom>
        </p:spPr>
      </p:pic>
      <p:pic>
        <p:nvPicPr>
          <p:cNvPr id="12" name="Inhaltsplatzhalter 11">
            <a:extLst>
              <a:ext uri="{FF2B5EF4-FFF2-40B4-BE49-F238E27FC236}">
                <a16:creationId xmlns:a16="http://schemas.microsoft.com/office/drawing/2014/main" id="{C092641F-EC14-1AB4-9AF6-CFD913FC374E}"/>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4915810" y="1031875"/>
            <a:ext cx="3800243" cy="3757613"/>
          </a:xfrm>
          <a:prstGeom prst="rect">
            <a:avLst/>
          </a:prstGeom>
        </p:spPr>
      </p:pic>
    </p:spTree>
    <p:extLst>
      <p:ext uri="{BB962C8B-B14F-4D97-AF65-F5344CB8AC3E}">
        <p14:creationId xmlns:p14="http://schemas.microsoft.com/office/powerpoint/2010/main" val="298211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7C10-5371-ED77-184D-EB27738C46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E75BEB-C389-991F-0BFA-67991758A3D9}"/>
              </a:ext>
            </a:extLst>
          </p:cNvPr>
          <p:cNvSpPr>
            <a:spLocks noGrp="1"/>
          </p:cNvSpPr>
          <p:nvPr>
            <p:ph type="title"/>
          </p:nvPr>
        </p:nvSpPr>
        <p:spPr/>
        <p:txBody>
          <a:bodyPr/>
          <a:lstStyle/>
          <a:p>
            <a:r>
              <a:rPr lang="de-DE"/>
              <a:t>Critical Online Reasoning (COR)</a:t>
            </a:r>
          </a:p>
        </p:txBody>
      </p:sp>
      <p:sp>
        <p:nvSpPr>
          <p:cNvPr id="3" name="Inhaltsplatzhalter 2">
            <a:extLst>
              <a:ext uri="{FF2B5EF4-FFF2-40B4-BE49-F238E27FC236}">
                <a16:creationId xmlns:a16="http://schemas.microsoft.com/office/drawing/2014/main" id="{F8572FBA-AEC2-6E6E-7EB8-EE752DEB90C8}"/>
              </a:ext>
            </a:extLst>
          </p:cNvPr>
          <p:cNvSpPr>
            <a:spLocks noGrp="1"/>
          </p:cNvSpPr>
          <p:nvPr>
            <p:ph idx="1"/>
          </p:nvPr>
        </p:nvSpPr>
        <p:spPr>
          <a:xfrm>
            <a:off x="1132545" y="1061860"/>
            <a:ext cx="6985929" cy="493890"/>
          </a:xfrm>
        </p:spPr>
        <p:txBody>
          <a:bodyPr/>
          <a:lstStyle/>
          <a:p>
            <a:r>
              <a:rPr lang="de-DE"/>
              <a:t>Das Internet ist die wichtigste Informationsquelle für Studierende, sowohl im Alltag als auch für ihr Studium</a:t>
            </a:r>
          </a:p>
        </p:txBody>
      </p:sp>
      <p:sp>
        <p:nvSpPr>
          <p:cNvPr id="4" name="Fußzeilenplatzhalter 3">
            <a:extLst>
              <a:ext uri="{FF2B5EF4-FFF2-40B4-BE49-F238E27FC236}">
                <a16:creationId xmlns:a16="http://schemas.microsoft.com/office/drawing/2014/main" id="{7433F2D0-C068-7E0F-4495-03D121F57E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0308955F-9986-DE72-BDEB-7E2CE103CDAB}"/>
              </a:ext>
            </a:extLst>
          </p:cNvPr>
          <p:cNvSpPr>
            <a:spLocks noGrp="1"/>
          </p:cNvSpPr>
          <p:nvPr>
            <p:ph type="sldNum" sz="quarter" idx="12"/>
          </p:nvPr>
        </p:nvSpPr>
        <p:spPr/>
        <p:txBody>
          <a:bodyPr/>
          <a:lstStyle/>
          <a:p>
            <a:fld id="{6067E78E-13C7-4BF7-8118-BF1621604904}" type="slidenum">
              <a:rPr lang="de-DE" smtClean="0"/>
              <a:t>5</a:t>
            </a:fld>
            <a:endParaRPr lang="de-DE"/>
          </a:p>
        </p:txBody>
      </p:sp>
      <p:pic>
        <p:nvPicPr>
          <p:cNvPr id="8" name="Grafik 7" descr="Kommentar (wichtig) mit einfarbiger Füllung">
            <a:extLst>
              <a:ext uri="{FF2B5EF4-FFF2-40B4-BE49-F238E27FC236}">
                <a16:creationId xmlns:a16="http://schemas.microsoft.com/office/drawing/2014/main" id="{4D302A26-7112-B8A7-3EA0-B847357726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2546" y="932726"/>
            <a:ext cx="720000" cy="720000"/>
          </a:xfrm>
          <a:prstGeom prst="rect">
            <a:avLst/>
          </a:prstGeom>
        </p:spPr>
      </p:pic>
    </p:spTree>
    <p:extLst>
      <p:ext uri="{BB962C8B-B14F-4D97-AF65-F5344CB8AC3E}">
        <p14:creationId xmlns:p14="http://schemas.microsoft.com/office/powerpoint/2010/main" val="199110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1D6A7-1992-07CE-9556-95DEB9E6D0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D62C5B-5BB9-CDF5-1FA8-D3C484B1EC1E}"/>
              </a:ext>
            </a:extLst>
          </p:cNvPr>
          <p:cNvSpPr>
            <a:spLocks noGrp="1"/>
          </p:cNvSpPr>
          <p:nvPr>
            <p:ph type="title"/>
          </p:nvPr>
        </p:nvSpPr>
        <p:spPr/>
        <p:txBody>
          <a:bodyPr/>
          <a:lstStyle/>
          <a:p>
            <a:r>
              <a:rPr lang="de-DE"/>
              <a:t>Critical Online Reasoning (COR)</a:t>
            </a:r>
          </a:p>
        </p:txBody>
      </p:sp>
      <p:sp>
        <p:nvSpPr>
          <p:cNvPr id="3" name="Inhaltsplatzhalter 2">
            <a:extLst>
              <a:ext uri="{FF2B5EF4-FFF2-40B4-BE49-F238E27FC236}">
                <a16:creationId xmlns:a16="http://schemas.microsoft.com/office/drawing/2014/main" id="{29B74363-5F1B-98E7-7C00-7143953C8825}"/>
              </a:ext>
            </a:extLst>
          </p:cNvPr>
          <p:cNvSpPr>
            <a:spLocks noGrp="1"/>
          </p:cNvSpPr>
          <p:nvPr>
            <p:ph idx="1"/>
          </p:nvPr>
        </p:nvSpPr>
        <p:spPr>
          <a:xfrm>
            <a:off x="1132545" y="1061860"/>
            <a:ext cx="6985929" cy="493890"/>
          </a:xfrm>
        </p:spPr>
        <p:txBody>
          <a:bodyPr/>
          <a:lstStyle/>
          <a:p>
            <a:r>
              <a:rPr lang="de-DE"/>
              <a:t>Das Internet ist die wichtigste Informationsquelle für Studierende, sowohl im Alltag als auch für ihr Studium</a:t>
            </a:r>
          </a:p>
        </p:txBody>
      </p:sp>
      <p:sp>
        <p:nvSpPr>
          <p:cNvPr id="4" name="Fußzeilenplatzhalter 3">
            <a:extLst>
              <a:ext uri="{FF2B5EF4-FFF2-40B4-BE49-F238E27FC236}">
                <a16:creationId xmlns:a16="http://schemas.microsoft.com/office/drawing/2014/main" id="{594B685E-BCE8-426A-510E-91F39DFB7D60}"/>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C530D84-1EC4-2681-A0B0-3293A9D41A74}"/>
              </a:ext>
            </a:extLst>
          </p:cNvPr>
          <p:cNvSpPr>
            <a:spLocks noGrp="1"/>
          </p:cNvSpPr>
          <p:nvPr>
            <p:ph type="sldNum" sz="quarter" idx="12"/>
          </p:nvPr>
        </p:nvSpPr>
        <p:spPr/>
        <p:txBody>
          <a:bodyPr/>
          <a:lstStyle/>
          <a:p>
            <a:fld id="{6067E78E-13C7-4BF7-8118-BF1621604904}" type="slidenum">
              <a:rPr lang="de-DE" smtClean="0"/>
              <a:t>6</a:t>
            </a:fld>
            <a:endParaRPr lang="de-DE"/>
          </a:p>
        </p:txBody>
      </p:sp>
      <p:pic>
        <p:nvPicPr>
          <p:cNvPr id="8" name="Grafik 7" descr="Kommentar (wichtig) mit einfarbiger Füllung">
            <a:extLst>
              <a:ext uri="{FF2B5EF4-FFF2-40B4-BE49-F238E27FC236}">
                <a16:creationId xmlns:a16="http://schemas.microsoft.com/office/drawing/2014/main" id="{2EA69FEA-F0BD-C014-7438-FD0D4D1462E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2546" y="932726"/>
            <a:ext cx="720000" cy="720000"/>
          </a:xfrm>
          <a:prstGeom prst="rect">
            <a:avLst/>
          </a:prstGeom>
        </p:spPr>
      </p:pic>
      <p:pic>
        <p:nvPicPr>
          <p:cNvPr id="9" name="Grafik 8" descr="Welle mit einfarbiger Füllung">
            <a:extLst>
              <a:ext uri="{FF2B5EF4-FFF2-40B4-BE49-F238E27FC236}">
                <a16:creationId xmlns:a16="http://schemas.microsoft.com/office/drawing/2014/main" id="{9C025C12-7CED-66DB-7320-83ACC366949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546" y="1666949"/>
            <a:ext cx="720000" cy="720000"/>
          </a:xfrm>
          <a:prstGeom prst="rect">
            <a:avLst/>
          </a:prstGeom>
        </p:spPr>
      </p:pic>
      <p:sp>
        <p:nvSpPr>
          <p:cNvPr id="10" name="Inhaltsplatzhalter 2">
            <a:extLst>
              <a:ext uri="{FF2B5EF4-FFF2-40B4-BE49-F238E27FC236}">
                <a16:creationId xmlns:a16="http://schemas.microsoft.com/office/drawing/2014/main" id="{1A90DC22-FD9F-056A-72AB-F2738836F9D6}"/>
              </a:ext>
            </a:extLst>
          </p:cNvPr>
          <p:cNvSpPr txBox="1">
            <a:spLocks/>
          </p:cNvSpPr>
          <p:nvPr/>
        </p:nvSpPr>
        <p:spPr>
          <a:xfrm>
            <a:off x="1132544" y="1812162"/>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Es enthält eine Flut von Informationen und Quellen, darunter auch irreführende oder falsche Darstellungen</a:t>
            </a:r>
          </a:p>
        </p:txBody>
      </p:sp>
    </p:spTree>
    <p:extLst>
      <p:ext uri="{BB962C8B-B14F-4D97-AF65-F5344CB8AC3E}">
        <p14:creationId xmlns:p14="http://schemas.microsoft.com/office/powerpoint/2010/main" val="21705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D6F41-2396-2204-396C-E11A9218A3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F8E73D-3926-3FBC-FF75-F1D198CE2DDB}"/>
              </a:ext>
            </a:extLst>
          </p:cNvPr>
          <p:cNvSpPr>
            <a:spLocks noGrp="1"/>
          </p:cNvSpPr>
          <p:nvPr>
            <p:ph type="title"/>
          </p:nvPr>
        </p:nvSpPr>
        <p:spPr/>
        <p:txBody>
          <a:bodyPr/>
          <a:lstStyle/>
          <a:p>
            <a:r>
              <a:rPr lang="de-DE"/>
              <a:t>Critical Online Reasoning (COR)</a:t>
            </a:r>
          </a:p>
        </p:txBody>
      </p:sp>
      <p:sp>
        <p:nvSpPr>
          <p:cNvPr id="3" name="Inhaltsplatzhalter 2">
            <a:extLst>
              <a:ext uri="{FF2B5EF4-FFF2-40B4-BE49-F238E27FC236}">
                <a16:creationId xmlns:a16="http://schemas.microsoft.com/office/drawing/2014/main" id="{40980A33-FAE6-CDDA-4ED5-816C8381B87D}"/>
              </a:ext>
            </a:extLst>
          </p:cNvPr>
          <p:cNvSpPr>
            <a:spLocks noGrp="1"/>
          </p:cNvSpPr>
          <p:nvPr>
            <p:ph idx="1"/>
          </p:nvPr>
        </p:nvSpPr>
        <p:spPr>
          <a:xfrm>
            <a:off x="1132545" y="1061860"/>
            <a:ext cx="6985929" cy="493890"/>
          </a:xfrm>
        </p:spPr>
        <p:txBody>
          <a:bodyPr/>
          <a:lstStyle/>
          <a:p>
            <a:r>
              <a:rPr lang="de-DE"/>
              <a:t>Das Internet ist die wichtigste Informationsquelle für Studierende, sowohl im Alltag als auch für ihr Studium</a:t>
            </a:r>
          </a:p>
        </p:txBody>
      </p:sp>
      <p:sp>
        <p:nvSpPr>
          <p:cNvPr id="4" name="Fußzeilenplatzhalter 3">
            <a:extLst>
              <a:ext uri="{FF2B5EF4-FFF2-40B4-BE49-F238E27FC236}">
                <a16:creationId xmlns:a16="http://schemas.microsoft.com/office/drawing/2014/main" id="{59993963-C38A-44D7-05D9-9AF5F45A1A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321CA50-5FD7-F488-CFE2-767892EED971}"/>
              </a:ext>
            </a:extLst>
          </p:cNvPr>
          <p:cNvSpPr>
            <a:spLocks noGrp="1"/>
          </p:cNvSpPr>
          <p:nvPr>
            <p:ph type="sldNum" sz="quarter" idx="12"/>
          </p:nvPr>
        </p:nvSpPr>
        <p:spPr/>
        <p:txBody>
          <a:bodyPr/>
          <a:lstStyle/>
          <a:p>
            <a:fld id="{6067E78E-13C7-4BF7-8118-BF1621604904}" type="slidenum">
              <a:rPr lang="de-DE" smtClean="0"/>
              <a:t>7</a:t>
            </a:fld>
            <a:endParaRPr lang="de-DE"/>
          </a:p>
        </p:txBody>
      </p:sp>
      <p:pic>
        <p:nvPicPr>
          <p:cNvPr id="8" name="Grafik 7" descr="Kommentar (wichtig) mit einfarbiger Füllung">
            <a:extLst>
              <a:ext uri="{FF2B5EF4-FFF2-40B4-BE49-F238E27FC236}">
                <a16:creationId xmlns:a16="http://schemas.microsoft.com/office/drawing/2014/main" id="{E748E1C7-6F17-3112-C0C8-0D754A0EB7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2546" y="932726"/>
            <a:ext cx="720000" cy="720000"/>
          </a:xfrm>
          <a:prstGeom prst="rect">
            <a:avLst/>
          </a:prstGeom>
        </p:spPr>
      </p:pic>
      <p:pic>
        <p:nvPicPr>
          <p:cNvPr id="9" name="Grafik 8" descr="Welle mit einfarbiger Füllung">
            <a:extLst>
              <a:ext uri="{FF2B5EF4-FFF2-40B4-BE49-F238E27FC236}">
                <a16:creationId xmlns:a16="http://schemas.microsoft.com/office/drawing/2014/main" id="{3251EF39-EB23-DE9D-54D5-DBFBC632410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546" y="1666949"/>
            <a:ext cx="720000" cy="720000"/>
          </a:xfrm>
          <a:prstGeom prst="rect">
            <a:avLst/>
          </a:prstGeom>
        </p:spPr>
      </p:pic>
      <p:sp>
        <p:nvSpPr>
          <p:cNvPr id="10" name="Inhaltsplatzhalter 2">
            <a:extLst>
              <a:ext uri="{FF2B5EF4-FFF2-40B4-BE49-F238E27FC236}">
                <a16:creationId xmlns:a16="http://schemas.microsoft.com/office/drawing/2014/main" id="{4D2ACA56-BF7B-7125-234D-2334C8E54D11}"/>
              </a:ext>
            </a:extLst>
          </p:cNvPr>
          <p:cNvSpPr txBox="1">
            <a:spLocks/>
          </p:cNvSpPr>
          <p:nvPr/>
        </p:nvSpPr>
        <p:spPr>
          <a:xfrm>
            <a:off x="1132544" y="1812162"/>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Es enthält eine Flut von Informationen und Quellen, darunter auch irreführende oder falsche Darstellungen</a:t>
            </a:r>
          </a:p>
        </p:txBody>
      </p:sp>
      <p:pic>
        <p:nvPicPr>
          <p:cNvPr id="11" name="Grafik 10" descr="Puzzle mit einfarbiger Füllung">
            <a:extLst>
              <a:ext uri="{FF2B5EF4-FFF2-40B4-BE49-F238E27FC236}">
                <a16:creationId xmlns:a16="http://schemas.microsoft.com/office/drawing/2014/main" id="{6DC85750-35BE-9B57-27FD-D7E2CF0DA1B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9188" y="2434630"/>
            <a:ext cx="720000" cy="720000"/>
          </a:xfrm>
          <a:prstGeom prst="rect">
            <a:avLst/>
          </a:prstGeom>
        </p:spPr>
      </p:pic>
      <p:sp>
        <p:nvSpPr>
          <p:cNvPr id="12" name="Inhaltsplatzhalter 2">
            <a:extLst>
              <a:ext uri="{FF2B5EF4-FFF2-40B4-BE49-F238E27FC236}">
                <a16:creationId xmlns:a16="http://schemas.microsoft.com/office/drawing/2014/main" id="{F12E99E3-80A3-3C32-F871-590BEE5FE541}"/>
              </a:ext>
            </a:extLst>
          </p:cNvPr>
          <p:cNvSpPr txBox="1">
            <a:spLocks/>
          </p:cNvSpPr>
          <p:nvPr/>
        </p:nvSpPr>
        <p:spPr>
          <a:xfrm>
            <a:off x="1132544" y="2516915"/>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Das führt zu Herausforderungen, für die Studierende bestimmte Fähigkeiten benötigen</a:t>
            </a:r>
          </a:p>
        </p:txBody>
      </p:sp>
    </p:spTree>
    <p:extLst>
      <p:ext uri="{BB962C8B-B14F-4D97-AF65-F5344CB8AC3E}">
        <p14:creationId xmlns:p14="http://schemas.microsoft.com/office/powerpoint/2010/main" val="26250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DEE4D-5F5A-2C39-18C9-50D84ED359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612250-F134-5240-70AE-6BD043CD9652}"/>
              </a:ext>
            </a:extLst>
          </p:cNvPr>
          <p:cNvSpPr>
            <a:spLocks noGrp="1"/>
          </p:cNvSpPr>
          <p:nvPr>
            <p:ph type="title"/>
          </p:nvPr>
        </p:nvSpPr>
        <p:spPr/>
        <p:txBody>
          <a:bodyPr/>
          <a:lstStyle/>
          <a:p>
            <a:r>
              <a:rPr lang="de-DE"/>
              <a:t>Critical Online Reasoning (COR)</a:t>
            </a:r>
          </a:p>
        </p:txBody>
      </p:sp>
      <p:sp>
        <p:nvSpPr>
          <p:cNvPr id="3" name="Inhaltsplatzhalter 2">
            <a:extLst>
              <a:ext uri="{FF2B5EF4-FFF2-40B4-BE49-F238E27FC236}">
                <a16:creationId xmlns:a16="http://schemas.microsoft.com/office/drawing/2014/main" id="{E09F1481-6CA1-B521-6A89-04325C9A2B3C}"/>
              </a:ext>
            </a:extLst>
          </p:cNvPr>
          <p:cNvSpPr>
            <a:spLocks noGrp="1"/>
          </p:cNvSpPr>
          <p:nvPr>
            <p:ph idx="1"/>
          </p:nvPr>
        </p:nvSpPr>
        <p:spPr>
          <a:xfrm>
            <a:off x="1132545" y="1061860"/>
            <a:ext cx="6985929" cy="493890"/>
          </a:xfrm>
        </p:spPr>
        <p:txBody>
          <a:bodyPr/>
          <a:lstStyle/>
          <a:p>
            <a:r>
              <a:rPr lang="de-DE"/>
              <a:t>Das Internet ist die wichtigste Informationsquelle für Studierende, sowohl im Alltag als auch für ihr Studium</a:t>
            </a:r>
          </a:p>
        </p:txBody>
      </p:sp>
      <p:sp>
        <p:nvSpPr>
          <p:cNvPr id="4" name="Fußzeilenplatzhalter 3">
            <a:extLst>
              <a:ext uri="{FF2B5EF4-FFF2-40B4-BE49-F238E27FC236}">
                <a16:creationId xmlns:a16="http://schemas.microsoft.com/office/drawing/2014/main" id="{00DA6FF2-8CB7-1A91-4BE0-96EBB8E26E37}"/>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69293145-07A6-AF8E-F581-FD33B081D1E1}"/>
              </a:ext>
            </a:extLst>
          </p:cNvPr>
          <p:cNvSpPr>
            <a:spLocks noGrp="1"/>
          </p:cNvSpPr>
          <p:nvPr>
            <p:ph type="sldNum" sz="quarter" idx="12"/>
          </p:nvPr>
        </p:nvSpPr>
        <p:spPr/>
        <p:txBody>
          <a:bodyPr/>
          <a:lstStyle/>
          <a:p>
            <a:fld id="{6067E78E-13C7-4BF7-8118-BF1621604904}" type="slidenum">
              <a:rPr lang="de-DE" smtClean="0"/>
              <a:t>8</a:t>
            </a:fld>
            <a:endParaRPr lang="de-DE"/>
          </a:p>
        </p:txBody>
      </p:sp>
      <p:pic>
        <p:nvPicPr>
          <p:cNvPr id="7" name="Grafik 6">
            <a:extLst>
              <a:ext uri="{FF2B5EF4-FFF2-40B4-BE49-F238E27FC236}">
                <a16:creationId xmlns:a16="http://schemas.microsoft.com/office/drawing/2014/main" id="{671541A6-54BF-17B5-CB83-46C429AC724F}"/>
              </a:ext>
            </a:extLst>
          </p:cNvPr>
          <p:cNvPicPr>
            <a:picLocks noChangeAspect="1"/>
          </p:cNvPicPr>
          <p:nvPr/>
        </p:nvPicPr>
        <p:blipFill>
          <a:blip r:embed="rId3"/>
          <a:stretch>
            <a:fillRect/>
          </a:stretch>
        </p:blipFill>
        <p:spPr>
          <a:xfrm>
            <a:off x="2392583" y="2875881"/>
            <a:ext cx="3424116" cy="1996282"/>
          </a:xfrm>
          <a:prstGeom prst="rect">
            <a:avLst/>
          </a:prstGeom>
        </p:spPr>
      </p:pic>
      <p:pic>
        <p:nvPicPr>
          <p:cNvPr id="8" name="Grafik 7" descr="Kommentar (wichtig) mit einfarbiger Füllung">
            <a:extLst>
              <a:ext uri="{FF2B5EF4-FFF2-40B4-BE49-F238E27FC236}">
                <a16:creationId xmlns:a16="http://schemas.microsoft.com/office/drawing/2014/main" id="{B0D2CA66-F0FB-EBC9-2B2D-2996047ADA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546" y="932726"/>
            <a:ext cx="720000" cy="720000"/>
          </a:xfrm>
          <a:prstGeom prst="rect">
            <a:avLst/>
          </a:prstGeom>
        </p:spPr>
      </p:pic>
      <p:pic>
        <p:nvPicPr>
          <p:cNvPr id="9" name="Grafik 8" descr="Welle mit einfarbiger Füllung">
            <a:extLst>
              <a:ext uri="{FF2B5EF4-FFF2-40B4-BE49-F238E27FC236}">
                <a16:creationId xmlns:a16="http://schemas.microsoft.com/office/drawing/2014/main" id="{9994B1D3-928D-81E9-E00F-F6718C5EBCD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2546" y="1666949"/>
            <a:ext cx="720000" cy="720000"/>
          </a:xfrm>
          <a:prstGeom prst="rect">
            <a:avLst/>
          </a:prstGeom>
        </p:spPr>
      </p:pic>
      <p:sp>
        <p:nvSpPr>
          <p:cNvPr id="10" name="Inhaltsplatzhalter 2">
            <a:extLst>
              <a:ext uri="{FF2B5EF4-FFF2-40B4-BE49-F238E27FC236}">
                <a16:creationId xmlns:a16="http://schemas.microsoft.com/office/drawing/2014/main" id="{E5235B73-54CD-1682-DB55-1BDD6F4555D0}"/>
              </a:ext>
            </a:extLst>
          </p:cNvPr>
          <p:cNvSpPr txBox="1">
            <a:spLocks/>
          </p:cNvSpPr>
          <p:nvPr/>
        </p:nvSpPr>
        <p:spPr>
          <a:xfrm>
            <a:off x="1132544" y="1812162"/>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Es enthält eine Flut von Informationen und Quellen, darunter auch irreführende oder falsche Darstellungen</a:t>
            </a:r>
          </a:p>
        </p:txBody>
      </p:sp>
      <p:pic>
        <p:nvPicPr>
          <p:cNvPr id="11" name="Grafik 10" descr="Puzzle mit einfarbiger Füllung">
            <a:extLst>
              <a:ext uri="{FF2B5EF4-FFF2-40B4-BE49-F238E27FC236}">
                <a16:creationId xmlns:a16="http://schemas.microsoft.com/office/drawing/2014/main" id="{E0668854-1B3B-8176-4CFC-CE3F1500EDE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79188" y="2434630"/>
            <a:ext cx="720000" cy="720000"/>
          </a:xfrm>
          <a:prstGeom prst="rect">
            <a:avLst/>
          </a:prstGeom>
        </p:spPr>
      </p:pic>
      <p:sp>
        <p:nvSpPr>
          <p:cNvPr id="12" name="Inhaltsplatzhalter 2">
            <a:extLst>
              <a:ext uri="{FF2B5EF4-FFF2-40B4-BE49-F238E27FC236}">
                <a16:creationId xmlns:a16="http://schemas.microsoft.com/office/drawing/2014/main" id="{404F661F-D8CA-8890-793E-77CDE1C3AD9F}"/>
              </a:ext>
            </a:extLst>
          </p:cNvPr>
          <p:cNvSpPr txBox="1">
            <a:spLocks/>
          </p:cNvSpPr>
          <p:nvPr/>
        </p:nvSpPr>
        <p:spPr>
          <a:xfrm>
            <a:off x="1132544" y="2516915"/>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Das führt zu Herausforderungen, für die Studierende bestimmte Fähigkeiten benötigen</a:t>
            </a:r>
          </a:p>
        </p:txBody>
      </p:sp>
    </p:spTree>
    <p:extLst>
      <p:ext uri="{BB962C8B-B14F-4D97-AF65-F5344CB8AC3E}">
        <p14:creationId xmlns:p14="http://schemas.microsoft.com/office/powerpoint/2010/main" val="156172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F65F1-25A6-0A1E-EADA-20D35D0668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A98EB9-6D28-6254-6EC3-87B3DCDF55F7}"/>
              </a:ext>
            </a:extLst>
          </p:cNvPr>
          <p:cNvSpPr>
            <a:spLocks noGrp="1"/>
          </p:cNvSpPr>
          <p:nvPr>
            <p:ph type="title"/>
          </p:nvPr>
        </p:nvSpPr>
        <p:spPr/>
        <p:txBody>
          <a:bodyPr/>
          <a:lstStyle/>
          <a:p>
            <a:r>
              <a:rPr lang="de-DE"/>
              <a:t>Critical Online Reasoning (COR)</a:t>
            </a:r>
          </a:p>
        </p:txBody>
      </p:sp>
      <p:sp>
        <p:nvSpPr>
          <p:cNvPr id="3" name="Inhaltsplatzhalter 2">
            <a:extLst>
              <a:ext uri="{FF2B5EF4-FFF2-40B4-BE49-F238E27FC236}">
                <a16:creationId xmlns:a16="http://schemas.microsoft.com/office/drawing/2014/main" id="{D9DDFAAC-219D-B840-0CCB-0278C90D6DAD}"/>
              </a:ext>
            </a:extLst>
          </p:cNvPr>
          <p:cNvSpPr>
            <a:spLocks noGrp="1"/>
          </p:cNvSpPr>
          <p:nvPr>
            <p:ph idx="1"/>
          </p:nvPr>
        </p:nvSpPr>
        <p:spPr>
          <a:xfrm>
            <a:off x="1132545" y="1061860"/>
            <a:ext cx="6985929" cy="493890"/>
          </a:xfrm>
        </p:spPr>
        <p:txBody>
          <a:bodyPr/>
          <a:lstStyle/>
          <a:p>
            <a:r>
              <a:rPr lang="de-DE"/>
              <a:t>Das Internet ist die wichtigste Informationsquelle für Studierende, sowohl im Alltag als auch für ihr Studium</a:t>
            </a:r>
          </a:p>
        </p:txBody>
      </p:sp>
      <p:sp>
        <p:nvSpPr>
          <p:cNvPr id="4" name="Fußzeilenplatzhalter 3">
            <a:extLst>
              <a:ext uri="{FF2B5EF4-FFF2-40B4-BE49-F238E27FC236}">
                <a16:creationId xmlns:a16="http://schemas.microsoft.com/office/drawing/2014/main" id="{C95DD1B0-48EB-A494-B523-A5917930A44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C0293A80-9F4A-E7C3-C27B-8B50E1E709AE}"/>
              </a:ext>
            </a:extLst>
          </p:cNvPr>
          <p:cNvSpPr>
            <a:spLocks noGrp="1"/>
          </p:cNvSpPr>
          <p:nvPr>
            <p:ph type="sldNum" sz="quarter" idx="12"/>
          </p:nvPr>
        </p:nvSpPr>
        <p:spPr/>
        <p:txBody>
          <a:bodyPr/>
          <a:lstStyle/>
          <a:p>
            <a:fld id="{6067E78E-13C7-4BF7-8118-BF1621604904}" type="slidenum">
              <a:rPr lang="de-DE" smtClean="0"/>
              <a:t>9</a:t>
            </a:fld>
            <a:endParaRPr lang="de-DE"/>
          </a:p>
        </p:txBody>
      </p:sp>
      <p:pic>
        <p:nvPicPr>
          <p:cNvPr id="7" name="Grafik 6">
            <a:extLst>
              <a:ext uri="{FF2B5EF4-FFF2-40B4-BE49-F238E27FC236}">
                <a16:creationId xmlns:a16="http://schemas.microsoft.com/office/drawing/2014/main" id="{B3A1A59E-6C84-8EC7-87C1-D101259811FF}"/>
              </a:ext>
            </a:extLst>
          </p:cNvPr>
          <p:cNvPicPr>
            <a:picLocks noChangeAspect="1"/>
          </p:cNvPicPr>
          <p:nvPr/>
        </p:nvPicPr>
        <p:blipFill>
          <a:blip r:embed="rId3"/>
          <a:stretch>
            <a:fillRect/>
          </a:stretch>
        </p:blipFill>
        <p:spPr>
          <a:xfrm>
            <a:off x="2392583" y="2875881"/>
            <a:ext cx="3424116" cy="1996282"/>
          </a:xfrm>
          <a:prstGeom prst="rect">
            <a:avLst/>
          </a:prstGeom>
        </p:spPr>
      </p:pic>
      <p:pic>
        <p:nvPicPr>
          <p:cNvPr id="8" name="Grafik 7" descr="Kommentar (wichtig) mit einfarbiger Füllung">
            <a:extLst>
              <a:ext uri="{FF2B5EF4-FFF2-40B4-BE49-F238E27FC236}">
                <a16:creationId xmlns:a16="http://schemas.microsoft.com/office/drawing/2014/main" id="{A8EBE129-B7E3-7C2D-B194-6C4E21D25CD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546" y="932726"/>
            <a:ext cx="720000" cy="720000"/>
          </a:xfrm>
          <a:prstGeom prst="rect">
            <a:avLst/>
          </a:prstGeom>
        </p:spPr>
      </p:pic>
      <p:pic>
        <p:nvPicPr>
          <p:cNvPr id="9" name="Grafik 8" descr="Welle mit einfarbiger Füllung">
            <a:extLst>
              <a:ext uri="{FF2B5EF4-FFF2-40B4-BE49-F238E27FC236}">
                <a16:creationId xmlns:a16="http://schemas.microsoft.com/office/drawing/2014/main" id="{53510A62-AB00-B796-2137-1BBAD69B9EA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2546" y="1666949"/>
            <a:ext cx="720000" cy="720000"/>
          </a:xfrm>
          <a:prstGeom prst="rect">
            <a:avLst/>
          </a:prstGeom>
        </p:spPr>
      </p:pic>
      <p:sp>
        <p:nvSpPr>
          <p:cNvPr id="10" name="Inhaltsplatzhalter 2">
            <a:extLst>
              <a:ext uri="{FF2B5EF4-FFF2-40B4-BE49-F238E27FC236}">
                <a16:creationId xmlns:a16="http://schemas.microsoft.com/office/drawing/2014/main" id="{6B5A4273-85E5-DFCC-0F95-86F5ACC90A8B}"/>
              </a:ext>
            </a:extLst>
          </p:cNvPr>
          <p:cNvSpPr txBox="1">
            <a:spLocks/>
          </p:cNvSpPr>
          <p:nvPr/>
        </p:nvSpPr>
        <p:spPr>
          <a:xfrm>
            <a:off x="1132544" y="1812162"/>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Es enthält eine Flut von Informationen und Quellen, darunter auch irreführende oder falsche Darstellungen</a:t>
            </a:r>
          </a:p>
        </p:txBody>
      </p:sp>
      <p:pic>
        <p:nvPicPr>
          <p:cNvPr id="11" name="Grafik 10" descr="Puzzle mit einfarbiger Füllung">
            <a:extLst>
              <a:ext uri="{FF2B5EF4-FFF2-40B4-BE49-F238E27FC236}">
                <a16:creationId xmlns:a16="http://schemas.microsoft.com/office/drawing/2014/main" id="{38742F0D-9A47-7E52-3A22-87EDC7B8D2C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79188" y="2434630"/>
            <a:ext cx="720000" cy="720000"/>
          </a:xfrm>
          <a:prstGeom prst="rect">
            <a:avLst/>
          </a:prstGeom>
        </p:spPr>
      </p:pic>
      <p:sp>
        <p:nvSpPr>
          <p:cNvPr id="12" name="Inhaltsplatzhalter 2">
            <a:extLst>
              <a:ext uri="{FF2B5EF4-FFF2-40B4-BE49-F238E27FC236}">
                <a16:creationId xmlns:a16="http://schemas.microsoft.com/office/drawing/2014/main" id="{EF0CB742-A2D8-7F66-B546-EDA4F619E3A1}"/>
              </a:ext>
            </a:extLst>
          </p:cNvPr>
          <p:cNvSpPr txBox="1">
            <a:spLocks/>
          </p:cNvSpPr>
          <p:nvPr/>
        </p:nvSpPr>
        <p:spPr>
          <a:xfrm>
            <a:off x="1132544" y="2516915"/>
            <a:ext cx="6985929" cy="493890"/>
          </a:xfrm>
          <a:prstGeom prst="rect">
            <a:avLst/>
          </a:prstGeom>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Das führt zu Herausforderungen, für die Studierende bestimmte Fähigkeiten benötigen</a:t>
            </a:r>
          </a:p>
        </p:txBody>
      </p:sp>
      <p:sp>
        <p:nvSpPr>
          <p:cNvPr id="13" name="Inhaltsplatzhalter 2">
            <a:extLst>
              <a:ext uri="{FF2B5EF4-FFF2-40B4-BE49-F238E27FC236}">
                <a16:creationId xmlns:a16="http://schemas.microsoft.com/office/drawing/2014/main" id="{0E42E06E-C8E0-A3BD-F37A-511139AA419F}"/>
              </a:ext>
            </a:extLst>
          </p:cNvPr>
          <p:cNvSpPr txBox="1">
            <a:spLocks/>
          </p:cNvSpPr>
          <p:nvPr/>
        </p:nvSpPr>
        <p:spPr>
          <a:xfrm>
            <a:off x="5943805" y="3840198"/>
            <a:ext cx="2787649" cy="939857"/>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Reasoning with Evidence, Argumentation &amp; Synthesis</a:t>
            </a:r>
            <a:br>
              <a:rPr lang="de-DE"/>
            </a:br>
            <a:r>
              <a:rPr lang="de-DE"/>
              <a:t>-&gt; Aus gefundenen Argumenten eine Meinung bilden</a:t>
            </a:r>
          </a:p>
        </p:txBody>
      </p:sp>
      <p:sp>
        <p:nvSpPr>
          <p:cNvPr id="14" name="Inhaltsplatzhalter 2">
            <a:extLst>
              <a:ext uri="{FF2B5EF4-FFF2-40B4-BE49-F238E27FC236}">
                <a16:creationId xmlns:a16="http://schemas.microsoft.com/office/drawing/2014/main" id="{3385057C-0D79-500F-042C-359CC3CA4E1B}"/>
              </a:ext>
            </a:extLst>
          </p:cNvPr>
          <p:cNvSpPr txBox="1">
            <a:spLocks/>
          </p:cNvSpPr>
          <p:nvPr/>
        </p:nvSpPr>
        <p:spPr>
          <a:xfrm>
            <a:off x="314326" y="3840198"/>
            <a:ext cx="2885870" cy="823877"/>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Critical Information Evaluation</a:t>
            </a:r>
            <a:br>
              <a:rPr lang="de-DE"/>
            </a:br>
            <a:r>
              <a:rPr lang="de-DE"/>
              <a:t>-&gt; Quellen &amp; Informationen prüfen und hinterfragen</a:t>
            </a:r>
          </a:p>
        </p:txBody>
      </p:sp>
      <p:sp>
        <p:nvSpPr>
          <p:cNvPr id="15" name="Inhaltsplatzhalter 2">
            <a:extLst>
              <a:ext uri="{FF2B5EF4-FFF2-40B4-BE49-F238E27FC236}">
                <a16:creationId xmlns:a16="http://schemas.microsoft.com/office/drawing/2014/main" id="{BA68107D-4890-7A40-21DA-A10113AA0FF8}"/>
              </a:ext>
            </a:extLst>
          </p:cNvPr>
          <p:cNvSpPr txBox="1">
            <a:spLocks/>
          </p:cNvSpPr>
          <p:nvPr/>
        </p:nvSpPr>
        <p:spPr>
          <a:xfrm>
            <a:off x="5375276" y="3116140"/>
            <a:ext cx="2787649" cy="634241"/>
          </a:xfrm>
          <a:prstGeom prst="rect">
            <a:avLst/>
          </a:prstGeom>
          <a:ln>
            <a:solidFill>
              <a:schemeClr val="tx1"/>
            </a:solidFill>
          </a:ln>
        </p:spPr>
        <p:txBody>
          <a:bodyPr vert="horz" lIns="0" tIns="0" rIns="0" bIns="0" rtlCol="0">
            <a:noAutofit/>
          </a:bodyPr>
          <a:lst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a:t>Online Information Acquisition</a:t>
            </a:r>
            <a:br>
              <a:rPr lang="de-DE" b="1"/>
            </a:br>
            <a:r>
              <a:rPr lang="de-DE"/>
              <a:t>-&gt; Suchbegriff und –methode wählen</a:t>
            </a:r>
          </a:p>
        </p:txBody>
      </p:sp>
    </p:spTree>
    <p:extLst>
      <p:ext uri="{BB962C8B-B14F-4D97-AF65-F5344CB8AC3E}">
        <p14:creationId xmlns:p14="http://schemas.microsoft.com/office/powerpoint/2010/main" val="14087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03a_DIPF_praesentation_dt_080219">
  <a:themeElements>
    <a:clrScheme name="DIPF-PP">
      <a:dk1>
        <a:sysClr val="windowText" lastClr="000000"/>
      </a:dk1>
      <a:lt1>
        <a:sysClr val="window" lastClr="FFFFFF"/>
      </a:lt1>
      <a:dk2>
        <a:srgbClr val="2E2D30"/>
      </a:dk2>
      <a:lt2>
        <a:srgbClr val="FFFFFF"/>
      </a:lt2>
      <a:accent1>
        <a:srgbClr val="6DA5D5"/>
      </a:accent1>
      <a:accent2>
        <a:srgbClr val="F29400"/>
      </a:accent2>
      <a:accent3>
        <a:srgbClr val="646567"/>
      </a:accent3>
      <a:accent4>
        <a:srgbClr val="005B9A"/>
      </a:accent4>
      <a:accent5>
        <a:srgbClr val="AF122C"/>
      </a:accent5>
      <a:accent6>
        <a:srgbClr val="EB6A27"/>
      </a:accent6>
      <a:hlink>
        <a:srgbClr val="6DA5D5"/>
      </a:hlink>
      <a:folHlink>
        <a:srgbClr val="B5B7B8"/>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spcBef>
            <a:spcPts val="800"/>
          </a:spcBef>
          <a:defRPr sz="1400" dirty="0" err="1" smtClean="0"/>
        </a:defPPr>
      </a:lstStyle>
    </a:txDef>
  </a:objectDefaults>
  <a:extraClrSchemeLst/>
  <a:custClrLst>
    <a:custClr name="Verkehrsrot">
      <a:srgbClr val="D10019"/>
    </a:custClr>
    <a:custClr name="Himbeerrot">
      <a:srgbClr val="D40050"/>
    </a:custClr>
    <a:custClr name="Violettblau">
      <a:srgbClr val="5560A4"/>
    </a:custClr>
    <a:custClr name="Himmelblau">
      <a:srgbClr val="0078A8"/>
    </a:custClr>
    <a:custClr name="Maigruen">
      <a:srgbClr val="37A42C"/>
    </a:custClr>
    <a:custClr name="Gelbgruen">
      <a:srgbClr val="97B314"/>
    </a:custClr>
    <a:custClr name="Mausgrau+20K">
      <a:srgbClr val="4B4B4D"/>
    </a:custClr>
    <a:custClr name="Mausgrau 75%">
      <a:srgbClr val="8B8C8E"/>
    </a:custClr>
    <a:custClr name="Mausgrau 50%">
      <a:srgbClr val="B5B7B8"/>
    </a:custClr>
    <a:custClr name="Mausgrau 25%">
      <a:srgbClr val="DBDCDD"/>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vorlage-praesentation-dipf-16zu9-de (3)</Template>
  <TotalTime>0</TotalTime>
  <Words>2372</Words>
  <Application>Microsoft Office PowerPoint</Application>
  <PresentationFormat>Bildschirmpräsentation (16:9)</PresentationFormat>
  <Paragraphs>278</Paragraphs>
  <Slides>35</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Arial</vt:lpstr>
      <vt:lpstr>Calibri</vt:lpstr>
      <vt:lpstr>Wingdings</vt:lpstr>
      <vt:lpstr>03a_DIPF_praesentation_dt_080219</vt:lpstr>
      <vt:lpstr>Kritisches Denken  im digitalen Zeitalter</vt:lpstr>
      <vt:lpstr>Das DIPF</vt:lpstr>
      <vt:lpstr>Stellen Sie sich vor…</vt:lpstr>
      <vt:lpstr>Stellen Sie sich vor…</vt:lpstr>
      <vt:lpstr>Critical Online Reasoning (COR)</vt:lpstr>
      <vt:lpstr>Critical Online Reasoning (COR)</vt:lpstr>
      <vt:lpstr>Critical Online Reasoning (COR)</vt:lpstr>
      <vt:lpstr>Critical Online Reasoning (COR)</vt:lpstr>
      <vt:lpstr>Critical Online Reasoning (COR)</vt:lpstr>
      <vt:lpstr>Critical Online Reasoning (COR)</vt:lpstr>
      <vt:lpstr>Warum ist das relevant? - Spiralcurriculum</vt:lpstr>
      <vt:lpstr>Warum ist das relevant? - Spiralcurriculum</vt:lpstr>
      <vt:lpstr>Warum ist das relevant? - Spiralcurriculum</vt:lpstr>
      <vt:lpstr>Warum ist das relevant? - Spiralcurriculum</vt:lpstr>
      <vt:lpstr>Warum ist das relevant? - Spiralcurriculum</vt:lpstr>
      <vt:lpstr>Warum ist das relevant? – Future Skills</vt:lpstr>
      <vt:lpstr>Warum ist das relevant? – Future Skills</vt:lpstr>
      <vt:lpstr>Warum ist das relevant? – Future Skills</vt:lpstr>
      <vt:lpstr>Ziele des Workshops</vt:lpstr>
      <vt:lpstr>Ziele des Workshops</vt:lpstr>
      <vt:lpstr>Ziele des Workshops</vt:lpstr>
      <vt:lpstr>Gruppenarbeit 1</vt:lpstr>
      <vt:lpstr>Zentrale Punkte</vt:lpstr>
      <vt:lpstr>Zentrale Punkte</vt:lpstr>
      <vt:lpstr>Zentrale Punkte</vt:lpstr>
      <vt:lpstr>Zentrale Punkte</vt:lpstr>
      <vt:lpstr>Zentrale Punkte</vt:lpstr>
      <vt:lpstr>Ergebnisse aus COR-Forschung - OIA</vt:lpstr>
      <vt:lpstr>Ergebnisse aus COR-Forschung - OIA</vt:lpstr>
      <vt:lpstr>Ergebnisse aus COR-Forschung - CIE</vt:lpstr>
      <vt:lpstr>Ergebnisse aus COR-Forschung - CIE</vt:lpstr>
      <vt:lpstr>Ergebnisse aus COR-Forschung - REAS</vt:lpstr>
      <vt:lpstr>Gruppenarbeit 2</vt:lpstr>
      <vt:lpstr>Diskussion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Teichmann, Letizia</dc:creator>
  <cp:lastModifiedBy>Illmann, Jannick</cp:lastModifiedBy>
  <cp:revision>21</cp:revision>
  <cp:lastPrinted>2019-02-19T06:57:55Z</cp:lastPrinted>
  <dcterms:created xsi:type="dcterms:W3CDTF">2025-11-06T12:37:04Z</dcterms:created>
  <dcterms:modified xsi:type="dcterms:W3CDTF">2026-04-30T08:05:44Z</dcterms:modified>
</cp:coreProperties>
</file>